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339" r:id="rId5"/>
    <p:sldId id="259" r:id="rId6"/>
    <p:sldId id="285" r:id="rId7"/>
    <p:sldId id="282" r:id="rId8"/>
    <p:sldId id="262" r:id="rId9"/>
    <p:sldId id="290" r:id="rId10"/>
    <p:sldId id="293" r:id="rId11"/>
    <p:sldId id="297" r:id="rId12"/>
    <p:sldId id="298" r:id="rId13"/>
    <p:sldId id="306" r:id="rId14"/>
    <p:sldId id="309" r:id="rId15"/>
    <p:sldId id="301" r:id="rId16"/>
    <p:sldId id="308" r:id="rId17"/>
    <p:sldId id="326" r:id="rId18"/>
    <p:sldId id="327" r:id="rId19"/>
    <p:sldId id="307" r:id="rId20"/>
    <p:sldId id="305" r:id="rId21"/>
    <p:sldId id="328" r:id="rId22"/>
    <p:sldId id="303" r:id="rId23"/>
    <p:sldId id="329" r:id="rId24"/>
    <p:sldId id="330" r:id="rId25"/>
    <p:sldId id="331" r:id="rId26"/>
    <p:sldId id="310" r:id="rId27"/>
    <p:sldId id="311" r:id="rId28"/>
    <p:sldId id="302" r:id="rId29"/>
    <p:sldId id="315" r:id="rId30"/>
    <p:sldId id="313" r:id="rId31"/>
    <p:sldId id="314" r:id="rId32"/>
    <p:sldId id="319" r:id="rId33"/>
    <p:sldId id="332" r:id="rId34"/>
    <p:sldId id="333" r:id="rId35"/>
    <p:sldId id="334" r:id="rId36"/>
    <p:sldId id="318" r:id="rId37"/>
    <p:sldId id="317" r:id="rId38"/>
    <p:sldId id="316" r:id="rId39"/>
    <p:sldId id="320" r:id="rId40"/>
    <p:sldId id="335" r:id="rId41"/>
    <p:sldId id="336" r:id="rId42"/>
    <p:sldId id="337" r:id="rId43"/>
    <p:sldId id="312" r:id="rId44"/>
    <p:sldId id="280" r:id="rId45"/>
    <p:sldId id="338" r:id="rId46"/>
    <p:sldId id="278" r:id="rId47"/>
  </p:sldIdLst>
  <p:sldSz cx="7556500" cy="10693400"/>
  <p:notesSz cx="6858000" cy="9144000"/>
  <p:embeddedFontLst>
    <p:embeddedFont>
      <p:font typeface="Archivo Narrow" panose="020B0604020202020204" charset="0"/>
      <p:regular r:id="rId48"/>
    </p:embeddedFont>
    <p:embeddedFont>
      <p:font typeface="Be Vietnam Medium" panose="020B0604020202020204" charset="0"/>
      <p:regular r:id="rId49"/>
    </p:embeddedFont>
    <p:embeddedFont>
      <p:font typeface="Georgia" panose="02040502050405020303" pitchFamily="18" charset="0"/>
      <p:regular r:id="rId50"/>
      <p:bold r:id="rId51"/>
      <p:italic r:id="rId52"/>
      <p:boldItalic r:id="rId53"/>
    </p:embeddedFont>
    <p:embeddedFont>
      <p:font typeface="Montserrat Ultra-Bold" panose="020B0604020202020204" charset="0"/>
      <p:regular r:id="rId54"/>
    </p:embeddedFont>
    <p:embeddedFont>
      <p:font typeface="TT Hoves" panose="020B0604020202020204" charset="0"/>
      <p:regular r:id="rId55"/>
    </p:embeddedFont>
    <p:embeddedFont>
      <p:font typeface="TT Hoves Bold"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70" autoAdjust="0"/>
    <p:restoredTop sz="96236" autoAdjust="0"/>
  </p:normalViewPr>
  <p:slideViewPr>
    <p:cSldViewPr>
      <p:cViewPr>
        <p:scale>
          <a:sx n="67" d="100"/>
          <a:sy n="67" d="100"/>
        </p:scale>
        <p:origin x="236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0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s://drive.google.com/file/d/1lKNamk-Vsuk-Cw09ay_08E7EBcGJkq4M/view?usp=drive_link" TargetMode="External"/><Relationship Id="rId3" Type="http://schemas.openxmlformats.org/officeDocument/2006/relationships/hyperlink" Target="https://docs.google.com/presentation/d/1QZs3juDTU3rcP0bkwfHA5A7UklQp_BYE/edit?usp=drive_link&amp;ouid=108286913145936487778&amp;rtpof=true&amp;sd=true" TargetMode="External"/><Relationship Id="rId7" Type="http://schemas.openxmlformats.org/officeDocument/2006/relationships/hyperlink" Target="https://drive.google.com/file/d/1RuUqDIUNhPpKjKDkRnVt04a9cmJUwWzM/view?usp=drive_link"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hyperlink" Target="https://drive.google.com/file/d/1-NeWhNGbtD5HJzlgE8wJ9U2E8frjCOnv/view?usp=drive_link" TargetMode="External"/><Relationship Id="rId5" Type="http://schemas.openxmlformats.org/officeDocument/2006/relationships/hyperlink" Target="https://drive.google.com/file/d/1z3k5jhjsS2sswyAqQgp9i39cfQbvQpZW/view?usp=drive_link" TargetMode="External"/><Relationship Id="rId10" Type="http://schemas.openxmlformats.org/officeDocument/2006/relationships/hyperlink" Target="https://drive.google.com/file/d/1-W4QyoPxfOQsnuD1aqptqeh-vxkuh6SE/view?usp=drive_link" TargetMode="External"/><Relationship Id="rId4" Type="http://schemas.openxmlformats.org/officeDocument/2006/relationships/hyperlink" Target="https://drive.google.com/file/d/1jsNPu9LoaZcQqLPx2FOaQyOt9_fY2XkQ/view?usp=drive_link" TargetMode="External"/><Relationship Id="rId9" Type="http://schemas.openxmlformats.org/officeDocument/2006/relationships/hyperlink" Target="https://drive.google.com/file/d/1k-0jpzdR2IvkvciNG0Gy_KBU-L93SYuV/view?usp=drive_lin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56859" t="-1069" r="-56859" b="-1069"/>
            </a:stretch>
          </a:blipFill>
        </p:spPr>
      </p:sp>
      <p:sp>
        <p:nvSpPr>
          <p:cNvPr id="3" name="Freeform 3"/>
          <p:cNvSpPr/>
          <p:nvPr/>
        </p:nvSpPr>
        <p:spPr>
          <a:xfrm>
            <a:off x="0" y="13047"/>
            <a:ext cx="7560000" cy="10686153"/>
          </a:xfrm>
          <a:custGeom>
            <a:avLst/>
            <a:gdLst/>
            <a:ahLst/>
            <a:cxnLst/>
            <a:rect l="l" t="t" r="r" b="b"/>
            <a:pathLst>
              <a:path w="7560000" h="10686153">
                <a:moveTo>
                  <a:pt x="0" y="0"/>
                </a:moveTo>
                <a:lnTo>
                  <a:pt x="7560000" y="0"/>
                </a:lnTo>
                <a:lnTo>
                  <a:pt x="7560000" y="10686153"/>
                </a:lnTo>
                <a:lnTo>
                  <a:pt x="0" y="10686153"/>
                </a:lnTo>
                <a:lnTo>
                  <a:pt x="0" y="0"/>
                </a:lnTo>
                <a:close/>
              </a:path>
            </a:pathLst>
          </a:custGeom>
          <a:blipFill>
            <a:blip r:embed="rId3">
              <a:alphaModFix amt="16000"/>
            </a:blip>
            <a:stretch>
              <a:fillRect l="-67866" t="-11111" r="-67866"/>
            </a:stretch>
          </a:blipFill>
        </p:spPr>
      </p:sp>
      <p:sp>
        <p:nvSpPr>
          <p:cNvPr id="4" name="TextBox 4"/>
          <p:cNvSpPr txBox="1"/>
          <p:nvPr/>
        </p:nvSpPr>
        <p:spPr>
          <a:xfrm>
            <a:off x="1569962" y="4013952"/>
            <a:ext cx="4420076" cy="995680"/>
          </a:xfrm>
          <a:prstGeom prst="rect">
            <a:avLst/>
          </a:prstGeom>
        </p:spPr>
        <p:txBody>
          <a:bodyPr lIns="0" tIns="0" rIns="0" bIns="0" rtlCol="0" anchor="t">
            <a:spAutoFit/>
          </a:bodyPr>
          <a:lstStyle/>
          <a:p>
            <a:pPr algn="l">
              <a:lnSpc>
                <a:spcPts val="8119"/>
              </a:lnSpc>
            </a:pPr>
            <a:r>
              <a:rPr lang="en-US" sz="5799" b="1" spc="469">
                <a:solidFill>
                  <a:srgbClr val="FFFFFF"/>
                </a:solidFill>
                <a:latin typeface="Be Vietnam Medium"/>
                <a:ea typeface="Be Vietnam Medium"/>
                <a:cs typeface="Be Vietnam Medium"/>
                <a:sym typeface="Be Vietnam Medium"/>
              </a:rPr>
              <a:t>PORTFOLIO</a:t>
            </a:r>
          </a:p>
        </p:txBody>
      </p:sp>
      <p:sp>
        <p:nvSpPr>
          <p:cNvPr id="5" name="AutoShape 5"/>
          <p:cNvSpPr/>
          <p:nvPr/>
        </p:nvSpPr>
        <p:spPr>
          <a:xfrm flipV="1">
            <a:off x="1660182" y="4902892"/>
            <a:ext cx="0" cy="5796308"/>
          </a:xfrm>
          <a:prstGeom prst="line">
            <a:avLst/>
          </a:prstGeom>
          <a:ln w="76200" cap="flat">
            <a:solidFill>
              <a:srgbClr val="FFFFFF"/>
            </a:solidFill>
            <a:prstDash val="solid"/>
            <a:headEnd type="none" w="sm" len="sm"/>
            <a:tailEnd type="none" w="sm" len="sm"/>
          </a:ln>
        </p:spPr>
      </p:sp>
      <p:sp>
        <p:nvSpPr>
          <p:cNvPr id="6" name="AutoShape 6"/>
          <p:cNvSpPr/>
          <p:nvPr/>
        </p:nvSpPr>
        <p:spPr>
          <a:xfrm flipV="1">
            <a:off x="4785418" y="0"/>
            <a:ext cx="0" cy="4401852"/>
          </a:xfrm>
          <a:prstGeom prst="line">
            <a:avLst/>
          </a:prstGeom>
          <a:ln w="76200" cap="flat">
            <a:solidFill>
              <a:srgbClr val="FFFFFF"/>
            </a:solidFill>
            <a:prstDash val="solid"/>
            <a:headEnd type="none" w="sm" len="sm"/>
            <a:tailEnd type="none" w="sm" len="sm"/>
          </a:ln>
        </p:spPr>
      </p:sp>
      <p:sp>
        <p:nvSpPr>
          <p:cNvPr id="7" name="TextBox 7"/>
          <p:cNvSpPr txBox="1"/>
          <p:nvPr/>
        </p:nvSpPr>
        <p:spPr>
          <a:xfrm>
            <a:off x="1925530" y="5068482"/>
            <a:ext cx="3247993" cy="233423"/>
          </a:xfrm>
          <a:prstGeom prst="rect">
            <a:avLst/>
          </a:prstGeom>
        </p:spPr>
        <p:txBody>
          <a:bodyPr lIns="0" tIns="0" rIns="0" bIns="0" rtlCol="0" anchor="t">
            <a:spAutoFit/>
          </a:bodyPr>
          <a:lstStyle/>
          <a:p>
            <a:pPr algn="ctr">
              <a:lnSpc>
                <a:spcPts val="1904"/>
              </a:lnSpc>
            </a:pPr>
            <a:r>
              <a:rPr lang="en-US" sz="1360" b="1">
                <a:solidFill>
                  <a:srgbClr val="FFFFFF"/>
                </a:solidFill>
                <a:latin typeface="Be Vietnam Medium"/>
                <a:ea typeface="Be Vietnam Medium"/>
                <a:cs typeface="Be Vietnam Medium"/>
                <a:sym typeface="Be Vietnam Medium"/>
              </a:rPr>
              <a:t>YASHI GUPTA-DATA ANALYTICS INTERN</a:t>
            </a:r>
          </a:p>
        </p:txBody>
      </p:sp>
      <p:sp>
        <p:nvSpPr>
          <p:cNvPr id="8" name="TextBox 8"/>
          <p:cNvSpPr txBox="1"/>
          <p:nvPr/>
        </p:nvSpPr>
        <p:spPr>
          <a:xfrm>
            <a:off x="365342" y="3293880"/>
            <a:ext cx="3468390" cy="995680"/>
          </a:xfrm>
          <a:prstGeom prst="rect">
            <a:avLst/>
          </a:prstGeom>
        </p:spPr>
        <p:txBody>
          <a:bodyPr lIns="0" tIns="0" rIns="0" bIns="0" rtlCol="0" anchor="t">
            <a:spAutoFit/>
          </a:bodyPr>
          <a:lstStyle/>
          <a:p>
            <a:pPr algn="l">
              <a:lnSpc>
                <a:spcPts val="8119"/>
              </a:lnSpc>
            </a:pPr>
            <a:r>
              <a:rPr lang="en-US" sz="5799" b="1" spc="469">
                <a:solidFill>
                  <a:srgbClr val="FFFFFF"/>
                </a:solidFill>
                <a:latin typeface="Be Vietnam Medium"/>
                <a:ea typeface="Be Vietnam Medium"/>
                <a:cs typeface="Be Vietnam Medium"/>
                <a:sym typeface="Be Vietnam Medium"/>
              </a:rPr>
              <a:t>PROJECT</a:t>
            </a:r>
          </a:p>
        </p:txBody>
      </p:sp>
      <p:sp>
        <p:nvSpPr>
          <p:cNvPr id="9" name="TextBox 9"/>
          <p:cNvSpPr txBox="1"/>
          <p:nvPr/>
        </p:nvSpPr>
        <p:spPr>
          <a:xfrm>
            <a:off x="6804000" y="10020065"/>
            <a:ext cx="542052" cy="430060"/>
          </a:xfrm>
          <a:prstGeom prst="rect">
            <a:avLst/>
          </a:prstGeom>
        </p:spPr>
        <p:txBody>
          <a:bodyPr lIns="0" tIns="0" rIns="0" bIns="0" rtlCol="0" anchor="t">
            <a:spAutoFit/>
          </a:bodyPr>
          <a:lstStyle/>
          <a:p>
            <a:pPr algn="l">
              <a:lnSpc>
                <a:spcPts val="1771"/>
              </a:lnSpc>
            </a:pPr>
            <a:r>
              <a:rPr lang="en-US" sz="1173" b="1">
                <a:solidFill>
                  <a:srgbClr val="FFFFFF"/>
                </a:solidFill>
                <a:latin typeface="Montserrat Ultra-Bold"/>
                <a:ea typeface="Montserrat Ultra-Bold"/>
                <a:cs typeface="Montserrat Ultra-Bold"/>
                <a:sym typeface="Montserrat Ultra-Bold"/>
              </a:rPr>
              <a:t>2025</a:t>
            </a:r>
          </a:p>
          <a:p>
            <a:pPr algn="l">
              <a:lnSpc>
                <a:spcPts val="1771"/>
              </a:lnSpc>
            </a:pPr>
            <a:endParaRPr lang="en-US" sz="1173" b="1">
              <a:solidFill>
                <a:srgbClr val="FFFFFF"/>
              </a:solidFill>
              <a:latin typeface="Montserrat Ultra-Bold"/>
              <a:ea typeface="Montserrat Ultra-Bold"/>
              <a:cs typeface="Montserrat Ultra-Bold"/>
              <a:sym typeface="Montserrat Ul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1D5EE-7486-CAA9-B9C5-EE7655BBFD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F55A3B-30E1-88B8-1F06-0A00B567AF29}"/>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E586C993-1246-3DE2-608F-112BAE180740}"/>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B3EE2C9F-99BC-DB4D-0F14-272E42AB6867}"/>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C517967C-0F0D-98FC-F237-F613B512184A}"/>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CB9F5D32-D804-3940-D719-ED6E73FB976A}"/>
              </a:ext>
            </a:extLst>
          </p:cNvPr>
          <p:cNvSpPr txBox="1"/>
          <p:nvPr/>
        </p:nvSpPr>
        <p:spPr>
          <a:xfrm>
            <a:off x="690586" y="2185387"/>
            <a:ext cx="6175325" cy="3139321"/>
          </a:xfrm>
          <a:prstGeom prst="rect">
            <a:avLst/>
          </a:prstGeom>
          <a:noFill/>
        </p:spPr>
        <p:txBody>
          <a:bodyPr wrap="square" rtlCol="0">
            <a:spAutoFit/>
          </a:bodyPr>
          <a:lstStyle/>
          <a:p>
            <a:pPr>
              <a:buNone/>
            </a:pPr>
            <a:r>
              <a:rPr lang="en-US" b="1" dirty="0">
                <a:latin typeface="TT Hoves" panose="020B0604020202020204" charset="0"/>
              </a:rPr>
              <a:t>Key Takeaways:</a:t>
            </a:r>
          </a:p>
          <a:p>
            <a:pPr>
              <a:buNone/>
            </a:pPr>
            <a:endParaRPr lang="en-US" dirty="0">
              <a:latin typeface="TT Hoves" panose="020B0604020202020204" charset="0"/>
            </a:endParaRPr>
          </a:p>
          <a:p>
            <a:pPr>
              <a:buFont typeface="Arial" panose="020B0604020202020204" pitchFamily="34" charset="0"/>
              <a:buChar char="•"/>
            </a:pPr>
            <a:r>
              <a:rPr lang="en-US" b="1" dirty="0">
                <a:latin typeface="TT Hoves" panose="020B0604020202020204" charset="0"/>
              </a:rPr>
              <a:t>Active vs. Inactive Users:</a:t>
            </a:r>
            <a:r>
              <a:rPr lang="en-US" dirty="0">
                <a:latin typeface="TT Hoves" panose="020B0604020202020204" charset="0"/>
              </a:rPr>
              <a:t> Identified users who </a:t>
            </a:r>
            <a:r>
              <a:rPr lang="en-US" b="1" dirty="0">
                <a:latin typeface="TT Hoves" panose="020B0604020202020204" charset="0"/>
              </a:rPr>
              <a:t>frequently engage</a:t>
            </a:r>
            <a:r>
              <a:rPr lang="en-US" dirty="0">
                <a:latin typeface="TT Hoves" panose="020B0604020202020204" charset="0"/>
              </a:rPr>
              <a:t> on the platform and those who </a:t>
            </a:r>
            <a:r>
              <a:rPr lang="en-US" b="1" dirty="0">
                <a:latin typeface="TT Hoves" panose="020B0604020202020204" charset="0"/>
              </a:rPr>
              <a:t>never post or interact</a:t>
            </a:r>
            <a:r>
              <a:rPr lang="en-US" dirty="0">
                <a:latin typeface="TT Hoves" panose="020B0604020202020204" charset="0"/>
              </a:rPr>
              <a:t>.</a:t>
            </a:r>
          </a:p>
          <a:p>
            <a:pPr>
              <a:buFont typeface="Arial" panose="020B0604020202020204" pitchFamily="34" charset="0"/>
              <a:buChar char="•"/>
            </a:pPr>
            <a:r>
              <a:rPr lang="en-US" b="1" dirty="0">
                <a:latin typeface="TT Hoves" panose="020B0604020202020204" charset="0"/>
              </a:rPr>
              <a:t>Trending Hashtags:</a:t>
            </a:r>
            <a:r>
              <a:rPr lang="en-US" dirty="0">
                <a:latin typeface="TT Hoves" panose="020B0604020202020204" charset="0"/>
              </a:rPr>
              <a:t> Determined which </a:t>
            </a:r>
            <a:r>
              <a:rPr lang="en-US" b="1" dirty="0">
                <a:latin typeface="TT Hoves" panose="020B0604020202020204" charset="0"/>
              </a:rPr>
              <a:t>hashtags received the highest engagement</a:t>
            </a:r>
            <a:r>
              <a:rPr lang="en-US" dirty="0">
                <a:latin typeface="TT Hoves" panose="020B0604020202020204" charset="0"/>
              </a:rPr>
              <a:t>, helping marketers optimize campaigns.</a:t>
            </a:r>
          </a:p>
          <a:p>
            <a:pPr>
              <a:buFont typeface="Arial" panose="020B0604020202020204" pitchFamily="34" charset="0"/>
              <a:buChar char="•"/>
            </a:pPr>
            <a:r>
              <a:rPr lang="en-US" b="1" dirty="0">
                <a:latin typeface="TT Hoves" panose="020B0604020202020204" charset="0"/>
              </a:rPr>
              <a:t>Suspicious Activity:</a:t>
            </a:r>
            <a:r>
              <a:rPr lang="en-US" dirty="0">
                <a:latin typeface="TT Hoves" panose="020B0604020202020204" charset="0"/>
              </a:rPr>
              <a:t> Detected </a:t>
            </a:r>
            <a:r>
              <a:rPr lang="en-US" b="1" dirty="0">
                <a:latin typeface="TT Hoves" panose="020B0604020202020204" charset="0"/>
              </a:rPr>
              <a:t>bots that interact excessively with every post</a:t>
            </a:r>
            <a:r>
              <a:rPr lang="en-US" dirty="0">
                <a:latin typeface="TT Hoves" panose="020B0604020202020204" charset="0"/>
              </a:rPr>
              <a:t>, which can lead to spam-related issues.</a:t>
            </a:r>
          </a:p>
        </p:txBody>
      </p:sp>
    </p:spTree>
    <p:extLst>
      <p:ext uri="{BB962C8B-B14F-4D97-AF65-F5344CB8AC3E}">
        <p14:creationId xmlns:p14="http://schemas.microsoft.com/office/powerpoint/2010/main" val="1321226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B591F-867E-9CBC-012E-C9FF4C66E6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74EE91-F976-1A24-46EF-738A3D23DB13}"/>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9E022904-E4AC-9F1E-C77D-6D825D7F871E}"/>
              </a:ext>
            </a:extLst>
          </p:cNvPr>
          <p:cNvSpPr/>
          <p:nvPr/>
        </p:nvSpPr>
        <p:spPr>
          <a:xfrm flipH="1" flipV="1">
            <a:off x="6902450" y="0"/>
            <a:ext cx="0" cy="1363772"/>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CBCF9244-CFDC-AEDD-1A63-A29C09983531}"/>
              </a:ext>
            </a:extLst>
          </p:cNvPr>
          <p:cNvSpPr/>
          <p:nvPr/>
        </p:nvSpPr>
        <p:spPr>
          <a:xfrm flipH="1" flipV="1">
            <a:off x="514088" y="22431"/>
            <a:ext cx="0" cy="1066956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F53C708D-D65A-C841-5833-5BA3807F4942}"/>
              </a:ext>
            </a:extLst>
          </p:cNvPr>
          <p:cNvSpPr/>
          <p:nvPr/>
        </p:nvSpPr>
        <p:spPr>
          <a:xfrm>
            <a:off x="0" y="10223500"/>
            <a:ext cx="2463330" cy="9731"/>
          </a:xfrm>
          <a:prstGeom prst="line">
            <a:avLst/>
          </a:prstGeom>
          <a:ln w="57150" cap="flat">
            <a:solidFill>
              <a:srgbClr val="333652"/>
            </a:solidFill>
            <a:prstDash val="solid"/>
            <a:headEnd type="none" w="sm" len="sm"/>
            <a:tailEnd type="none" w="sm" len="sm"/>
          </a:ln>
        </p:spPr>
      </p:sp>
      <p:grpSp>
        <p:nvGrpSpPr>
          <p:cNvPr id="6" name="Group 6">
            <a:extLst>
              <a:ext uri="{FF2B5EF4-FFF2-40B4-BE49-F238E27FC236}">
                <a16:creationId xmlns:a16="http://schemas.microsoft.com/office/drawing/2014/main" id="{5363C167-DA8D-DD5E-01A6-01BAE20059C3}"/>
              </a:ext>
            </a:extLst>
          </p:cNvPr>
          <p:cNvGrpSpPr/>
          <p:nvPr/>
        </p:nvGrpSpPr>
        <p:grpSpPr>
          <a:xfrm>
            <a:off x="0" y="374091"/>
            <a:ext cx="7510327" cy="763818"/>
            <a:chOff x="0" y="0"/>
            <a:chExt cx="2691532" cy="273735"/>
          </a:xfrm>
        </p:grpSpPr>
        <p:sp>
          <p:nvSpPr>
            <p:cNvPr id="7" name="Freeform 7">
              <a:extLst>
                <a:ext uri="{FF2B5EF4-FFF2-40B4-BE49-F238E27FC236}">
                  <a16:creationId xmlns:a16="http://schemas.microsoft.com/office/drawing/2014/main" id="{103E9182-62ED-D742-3989-0D7C858FF857}"/>
                </a:ext>
              </a:extLst>
            </p:cNvPr>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a:extLst>
                <a:ext uri="{FF2B5EF4-FFF2-40B4-BE49-F238E27FC236}">
                  <a16:creationId xmlns:a16="http://schemas.microsoft.com/office/drawing/2014/main" id="{165945BF-E887-C904-768C-16B7E16A085E}"/>
                </a:ext>
              </a:extLst>
            </p:cNvPr>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a:extLst>
              <a:ext uri="{FF2B5EF4-FFF2-40B4-BE49-F238E27FC236}">
                <a16:creationId xmlns:a16="http://schemas.microsoft.com/office/drawing/2014/main" id="{44721A10-01CC-2DE4-73C2-A617FEB573D7}"/>
              </a:ext>
            </a:extLst>
          </p:cNvPr>
          <p:cNvSpPr txBox="1"/>
          <p:nvPr/>
        </p:nvSpPr>
        <p:spPr>
          <a:xfrm>
            <a:off x="-1259076" y="647461"/>
            <a:ext cx="7510327" cy="243656"/>
          </a:xfrm>
          <a:prstGeom prst="rect">
            <a:avLst/>
          </a:prstGeom>
        </p:spPr>
        <p:txBody>
          <a:bodyPr lIns="0" tIns="0" rIns="0" bIns="0" rtlCol="0" anchor="t">
            <a:spAutoFit/>
          </a:bodyPr>
          <a:lstStyle/>
          <a:p>
            <a:pPr algn="ctr">
              <a:lnSpc>
                <a:spcPts val="1920"/>
              </a:lnSpc>
              <a:spcBef>
                <a:spcPct val="0"/>
              </a:spcBef>
            </a:pPr>
            <a:r>
              <a:rPr lang="en-US" sz="1600" b="1" spc="128" dirty="0">
                <a:solidFill>
                  <a:srgbClr val="E0E0E0"/>
                </a:solidFill>
                <a:latin typeface="TT Hoves Bold"/>
                <a:ea typeface="TT Hoves Bold"/>
                <a:cs typeface="TT Hoves Bold"/>
                <a:sym typeface="TT Hoves Bold"/>
              </a:rPr>
              <a:t>OPERATION &amp; METRIC ANALYTICS</a:t>
            </a:r>
          </a:p>
        </p:txBody>
      </p:sp>
      <p:sp>
        <p:nvSpPr>
          <p:cNvPr id="10" name="TextBox 9">
            <a:extLst>
              <a:ext uri="{FF2B5EF4-FFF2-40B4-BE49-F238E27FC236}">
                <a16:creationId xmlns:a16="http://schemas.microsoft.com/office/drawing/2014/main" id="{AE76294B-1639-8403-035A-8F3C11D5B738}"/>
              </a:ext>
            </a:extLst>
          </p:cNvPr>
          <p:cNvSpPr txBox="1"/>
          <p:nvPr/>
        </p:nvSpPr>
        <p:spPr>
          <a:xfrm>
            <a:off x="641348" y="1250972"/>
            <a:ext cx="3517901" cy="369332"/>
          </a:xfrm>
          <a:prstGeom prst="rect">
            <a:avLst/>
          </a:prstGeom>
          <a:noFill/>
        </p:spPr>
        <p:txBody>
          <a:bodyPr wrap="square" rtlCol="0">
            <a:spAutoFit/>
          </a:bodyPr>
          <a:lstStyle/>
          <a:p>
            <a:r>
              <a:rPr lang="en-US" dirty="0"/>
              <a:t>SQL-based Operational Insights</a:t>
            </a:r>
          </a:p>
        </p:txBody>
      </p:sp>
      <p:sp>
        <p:nvSpPr>
          <p:cNvPr id="11" name="TextBox 10">
            <a:extLst>
              <a:ext uri="{FF2B5EF4-FFF2-40B4-BE49-F238E27FC236}">
                <a16:creationId xmlns:a16="http://schemas.microsoft.com/office/drawing/2014/main" id="{F4453509-C356-B0A9-7B62-013BEF122268}"/>
              </a:ext>
            </a:extLst>
          </p:cNvPr>
          <p:cNvSpPr txBox="1"/>
          <p:nvPr/>
        </p:nvSpPr>
        <p:spPr>
          <a:xfrm>
            <a:off x="641349" y="1917700"/>
            <a:ext cx="6095999" cy="3970318"/>
          </a:xfrm>
          <a:prstGeom prst="rect">
            <a:avLst/>
          </a:prstGeom>
          <a:noFill/>
        </p:spPr>
        <p:txBody>
          <a:bodyPr wrap="square" rtlCol="0">
            <a:spAutoFit/>
          </a:bodyPr>
          <a:lstStyle/>
          <a:p>
            <a:pPr>
              <a:buNone/>
            </a:pPr>
            <a:r>
              <a:rPr lang="en-US" dirty="0">
                <a:latin typeface="TT Hoves" panose="020B0604020202020204" charset="0"/>
              </a:rPr>
              <a:t>This project explored </a:t>
            </a:r>
            <a:r>
              <a:rPr lang="en-US" b="1" dirty="0">
                <a:latin typeface="TT Hoves" panose="020B0604020202020204" charset="0"/>
              </a:rPr>
              <a:t>user engagement fluctuations</a:t>
            </a:r>
            <a:r>
              <a:rPr lang="en-US" dirty="0">
                <a:latin typeface="TT Hoves" panose="020B0604020202020204" charset="0"/>
              </a:rPr>
              <a:t> and investigated sudden changes in </a:t>
            </a:r>
            <a:r>
              <a:rPr lang="en-US" b="1" dirty="0">
                <a:latin typeface="TT Hoves" panose="020B0604020202020204" charset="0"/>
              </a:rPr>
              <a:t>business metrics</a:t>
            </a:r>
            <a:r>
              <a:rPr lang="en-US" dirty="0">
                <a:latin typeface="TT Hoves" panose="020B0604020202020204" charset="0"/>
              </a:rPr>
              <a:t>. The goal was to analyze </a:t>
            </a:r>
            <a:r>
              <a:rPr lang="en-US" b="1" dirty="0">
                <a:latin typeface="TT Hoves" panose="020B0604020202020204" charset="0"/>
              </a:rPr>
              <a:t>trends in customer sign-ups, weekly retention, sales spikes, and unusual drops in engagement</a:t>
            </a:r>
            <a:r>
              <a:rPr lang="en-US" dirty="0">
                <a:latin typeface="TT Hoves" panose="020B0604020202020204" charset="0"/>
              </a:rPr>
              <a:t> using </a:t>
            </a:r>
            <a:r>
              <a:rPr lang="en-US" b="1" dirty="0">
                <a:latin typeface="TT Hoves" panose="020B0604020202020204" charset="0"/>
              </a:rPr>
              <a:t>SQL-based data analytics</a:t>
            </a:r>
            <a:r>
              <a:rPr lang="en-US" dirty="0">
                <a:latin typeface="TT Hoves" panose="020B0604020202020204" charset="0"/>
              </a:rPr>
              <a:t>.</a:t>
            </a:r>
          </a:p>
          <a:p>
            <a:pPr>
              <a:buNone/>
            </a:pPr>
            <a:endParaRPr lang="en-US" dirty="0">
              <a:latin typeface="TT Hoves" panose="020B0604020202020204" charset="0"/>
            </a:endParaRPr>
          </a:p>
          <a:p>
            <a:pPr>
              <a:buNone/>
            </a:pPr>
            <a:endParaRPr lang="en-US" dirty="0">
              <a:latin typeface="TT Hoves" panose="020B0604020202020204" charset="0"/>
            </a:endParaRPr>
          </a:p>
          <a:p>
            <a:pPr>
              <a:buNone/>
            </a:pPr>
            <a:r>
              <a:rPr lang="en-US" b="1" dirty="0">
                <a:latin typeface="TT Hoves" panose="020B0604020202020204" charset="0"/>
              </a:rPr>
              <a:t>Objective:</a:t>
            </a:r>
          </a:p>
          <a:p>
            <a:pPr>
              <a:buFont typeface="Arial" panose="020B0604020202020204" pitchFamily="34" charset="0"/>
              <a:buChar char="•"/>
            </a:pPr>
            <a:r>
              <a:rPr lang="en-US" b="1" dirty="0">
                <a:latin typeface="TT Hoves" panose="020B0604020202020204" charset="0"/>
              </a:rPr>
              <a:t>Measure monthly and weekly user growth</a:t>
            </a:r>
            <a:r>
              <a:rPr lang="en-US" dirty="0">
                <a:latin typeface="TT Hoves" panose="020B0604020202020204" charset="0"/>
              </a:rPr>
              <a:t> based on engagement trends.</a:t>
            </a:r>
          </a:p>
          <a:p>
            <a:pPr>
              <a:buFont typeface="Arial" panose="020B0604020202020204" pitchFamily="34" charset="0"/>
              <a:buChar char="•"/>
            </a:pPr>
            <a:r>
              <a:rPr lang="en-US" b="1" dirty="0">
                <a:latin typeface="TT Hoves" panose="020B0604020202020204" charset="0"/>
              </a:rPr>
              <a:t>Investigate sudden metric spikes</a:t>
            </a:r>
            <a:r>
              <a:rPr lang="en-US" dirty="0">
                <a:latin typeface="TT Hoves" panose="020B0604020202020204" charset="0"/>
              </a:rPr>
              <a:t> (e.g., unusual increases in sign-ups, product sales).</a:t>
            </a:r>
          </a:p>
          <a:p>
            <a:pPr>
              <a:buFont typeface="Arial" panose="020B0604020202020204" pitchFamily="34" charset="0"/>
              <a:buChar char="•"/>
            </a:pPr>
            <a:r>
              <a:rPr lang="en-US" b="1" dirty="0">
                <a:latin typeface="TT Hoves" panose="020B0604020202020204" charset="0"/>
              </a:rPr>
              <a:t>Detect user retention patterns</a:t>
            </a:r>
            <a:r>
              <a:rPr lang="en-US" dirty="0">
                <a:latin typeface="TT Hoves" panose="020B0604020202020204" charset="0"/>
              </a:rPr>
              <a:t> using SQL-based data segmentation.</a:t>
            </a:r>
          </a:p>
        </p:txBody>
      </p:sp>
    </p:spTree>
    <p:extLst>
      <p:ext uri="{BB962C8B-B14F-4D97-AF65-F5344CB8AC3E}">
        <p14:creationId xmlns:p14="http://schemas.microsoft.com/office/powerpoint/2010/main" val="3423215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0CC13-0813-6943-4654-5B3042D483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84F949-FED6-D3A0-2934-AA1C4C104CC2}"/>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C712444C-EAD1-4ABB-E92C-C57B5C8E15E9}"/>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B0BFD5A4-80C5-621A-01D2-39FE8260AA0C}"/>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375C14F7-F760-B7B7-C3A1-4FE66162323C}"/>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EC36AABC-F50D-729A-868F-49F956EA312A}"/>
              </a:ext>
            </a:extLst>
          </p:cNvPr>
          <p:cNvSpPr txBox="1"/>
          <p:nvPr/>
        </p:nvSpPr>
        <p:spPr>
          <a:xfrm>
            <a:off x="668363" y="1536700"/>
            <a:ext cx="6175325" cy="4801314"/>
          </a:xfrm>
          <a:prstGeom prst="rect">
            <a:avLst/>
          </a:prstGeom>
          <a:noFill/>
        </p:spPr>
        <p:txBody>
          <a:bodyPr wrap="square" rtlCol="0">
            <a:spAutoFit/>
          </a:bodyPr>
          <a:lstStyle/>
          <a:p>
            <a:pPr>
              <a:buNone/>
            </a:pPr>
            <a:r>
              <a:rPr lang="en-US" b="1" dirty="0">
                <a:latin typeface="TT Hoves" panose="020B0604020202020204" charset="0"/>
              </a:rPr>
              <a:t>Approach:</a:t>
            </a:r>
          </a:p>
          <a:p>
            <a:pPr>
              <a:buNone/>
            </a:pPr>
            <a:endParaRPr lang="en-US" b="1" dirty="0">
              <a:latin typeface="TT Hoves" panose="020B0604020202020204" charset="0"/>
            </a:endParaRPr>
          </a:p>
          <a:p>
            <a:pPr>
              <a:buFont typeface="+mj-lt"/>
              <a:buAutoNum type="arabicPeriod"/>
            </a:pPr>
            <a:r>
              <a:rPr lang="en-US" b="1" dirty="0">
                <a:latin typeface="TT Hoves" panose="020B0604020202020204" charset="0"/>
              </a:rPr>
              <a:t>Identified Key Metrics:</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Analyzed </a:t>
            </a:r>
            <a:r>
              <a:rPr lang="en-US" b="1" dirty="0">
                <a:latin typeface="TT Hoves" panose="020B0604020202020204" charset="0"/>
              </a:rPr>
              <a:t>customer acquisition rates</a:t>
            </a:r>
            <a:r>
              <a:rPr lang="en-US" dirty="0">
                <a:latin typeface="TT Hoves" panose="020B0604020202020204" charset="0"/>
              </a:rPr>
              <a:t>, focusing on weekly vs. monthly trends.</a:t>
            </a:r>
          </a:p>
          <a:p>
            <a:pPr marL="742950" lvl="1" indent="-285750">
              <a:buFont typeface="+mj-lt"/>
              <a:buAutoNum type="arabicPeriod"/>
            </a:pPr>
            <a:r>
              <a:rPr lang="en-US" dirty="0">
                <a:latin typeface="TT Hoves" panose="020B0604020202020204" charset="0"/>
              </a:rPr>
              <a:t>Examined </a:t>
            </a:r>
            <a:r>
              <a:rPr lang="en-US" b="1" dirty="0">
                <a:latin typeface="TT Hoves" panose="020B0604020202020204" charset="0"/>
              </a:rPr>
              <a:t>user behavior post sign-up</a:t>
            </a:r>
            <a:r>
              <a:rPr lang="en-US" dirty="0">
                <a:latin typeface="TT Hoves" panose="020B0604020202020204" charset="0"/>
              </a:rPr>
              <a:t> to track </a:t>
            </a:r>
            <a:r>
              <a:rPr lang="en-US" b="1" dirty="0">
                <a:latin typeface="TT Hoves" panose="020B0604020202020204" charset="0"/>
              </a:rPr>
              <a:t>engagement drop-off points</a:t>
            </a:r>
            <a:r>
              <a:rPr lang="en-US" dirty="0">
                <a:latin typeface="TT Hoves" panose="020B0604020202020204" charset="0"/>
              </a:rPr>
              <a:t>.</a:t>
            </a:r>
          </a:p>
          <a:p>
            <a:pPr marL="742950" lvl="1" indent="-285750">
              <a:buFont typeface="+mj-lt"/>
              <a:buAutoNum type="arabicPeriod"/>
            </a:pPr>
            <a:r>
              <a:rPr lang="en-US" dirty="0">
                <a:latin typeface="TT Hoves" panose="020B0604020202020204" charset="0"/>
              </a:rPr>
              <a:t>Studied the </a:t>
            </a:r>
            <a:r>
              <a:rPr lang="en-US" b="1" dirty="0">
                <a:latin typeface="TT Hoves" panose="020B0604020202020204" charset="0"/>
              </a:rPr>
              <a:t>effectiveness of email marketing</a:t>
            </a:r>
            <a:r>
              <a:rPr lang="en-US" dirty="0">
                <a:latin typeface="TT Hoves" panose="020B0604020202020204" charset="0"/>
              </a:rPr>
              <a:t> in driving product adoption.</a:t>
            </a:r>
          </a:p>
          <a:p>
            <a:pPr marL="742950" lvl="1" indent="-285750">
              <a:buFont typeface="+mj-lt"/>
              <a:buAutoNum type="arabicPeriod"/>
            </a:pPr>
            <a:endParaRPr lang="en-US" dirty="0">
              <a:latin typeface="TT Hoves" panose="020B0604020202020204" charset="0"/>
            </a:endParaRPr>
          </a:p>
          <a:p>
            <a:pPr>
              <a:buFont typeface="+mj-lt"/>
              <a:buAutoNum type="arabicPeriod"/>
            </a:pPr>
            <a:r>
              <a:rPr lang="en-US" b="1" dirty="0">
                <a:latin typeface="TT Hoves" panose="020B0604020202020204" charset="0"/>
              </a:rPr>
              <a:t>Data Processing &amp; Query Execution:</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Used </a:t>
            </a:r>
            <a:r>
              <a:rPr lang="en-US" b="1" dirty="0">
                <a:latin typeface="TT Hoves" panose="020B0604020202020204" charset="0"/>
              </a:rPr>
              <a:t>SQL Joins and UNION operators</a:t>
            </a:r>
            <a:r>
              <a:rPr lang="en-US" dirty="0">
                <a:latin typeface="TT Hoves" panose="020B0604020202020204" charset="0"/>
              </a:rPr>
              <a:t> to </a:t>
            </a:r>
            <a:r>
              <a:rPr lang="en-US" b="1" dirty="0">
                <a:latin typeface="TT Hoves" panose="020B0604020202020204" charset="0"/>
              </a:rPr>
              <a:t>combine multiple datasets</a:t>
            </a:r>
            <a:r>
              <a:rPr lang="en-US" dirty="0">
                <a:latin typeface="TT Hoves" panose="020B0604020202020204" charset="0"/>
              </a:rPr>
              <a:t> for trend analysis.</a:t>
            </a:r>
          </a:p>
          <a:p>
            <a:pPr marL="742950" lvl="1" indent="-285750">
              <a:buFont typeface="+mj-lt"/>
              <a:buAutoNum type="arabicPeriod"/>
            </a:pPr>
            <a:r>
              <a:rPr lang="en-US" dirty="0">
                <a:latin typeface="TT Hoves" panose="020B0604020202020204" charset="0"/>
              </a:rPr>
              <a:t>Applied </a:t>
            </a:r>
            <a:r>
              <a:rPr lang="en-US" b="1" dirty="0">
                <a:latin typeface="TT Hoves" panose="020B0604020202020204" charset="0"/>
              </a:rPr>
              <a:t>aggregation functions (SUM, COUNT, GROUP BY)</a:t>
            </a:r>
            <a:r>
              <a:rPr lang="en-US" dirty="0">
                <a:latin typeface="TT Hoves" panose="020B0604020202020204" charset="0"/>
              </a:rPr>
              <a:t> to generate insights.</a:t>
            </a:r>
          </a:p>
          <a:p>
            <a:pPr marL="742950" lvl="1" indent="-285750">
              <a:buFont typeface="+mj-lt"/>
              <a:buAutoNum type="arabicPeriod"/>
            </a:pPr>
            <a:r>
              <a:rPr lang="en-US" dirty="0">
                <a:latin typeface="TT Hoves" panose="020B0604020202020204" charset="0"/>
              </a:rPr>
              <a:t>Created </a:t>
            </a:r>
            <a:r>
              <a:rPr lang="en-US" b="1" dirty="0">
                <a:latin typeface="TT Hoves" panose="020B0604020202020204" charset="0"/>
              </a:rPr>
              <a:t>rolling averages to smoothen fluctuations</a:t>
            </a:r>
            <a:r>
              <a:rPr lang="en-US" dirty="0">
                <a:latin typeface="TT Hoves" panose="020B0604020202020204" charset="0"/>
              </a:rPr>
              <a:t> and detect actual growth trends.</a:t>
            </a:r>
          </a:p>
        </p:txBody>
      </p:sp>
    </p:spTree>
    <p:extLst>
      <p:ext uri="{BB962C8B-B14F-4D97-AF65-F5344CB8AC3E}">
        <p14:creationId xmlns:p14="http://schemas.microsoft.com/office/powerpoint/2010/main" val="425558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CD2D5-E7D8-B644-A7CD-1C753237EC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B1838B-B74C-83F4-5152-8BBE7D2F5AF2}"/>
              </a:ext>
            </a:extLst>
          </p:cNvPr>
          <p:cNvSpPr/>
          <p:nvPr/>
        </p:nvSpPr>
        <p:spPr>
          <a:xfrm>
            <a:off x="0" y="-9733"/>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CEBFC88A-761A-6A65-0FB5-1143964F87B0}"/>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93582B11-CBC0-D13D-D8C5-28C0DF5EC858}"/>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A7D3B292-40C2-3B98-9359-5AD2B92A701F}"/>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36C5A946-5C27-325A-1C2F-33B45EDA9812}"/>
              </a:ext>
            </a:extLst>
          </p:cNvPr>
          <p:cNvSpPr txBox="1"/>
          <p:nvPr/>
        </p:nvSpPr>
        <p:spPr>
          <a:xfrm>
            <a:off x="690586" y="2185387"/>
            <a:ext cx="6175325" cy="2308324"/>
          </a:xfrm>
          <a:prstGeom prst="rect">
            <a:avLst/>
          </a:prstGeom>
          <a:noFill/>
        </p:spPr>
        <p:txBody>
          <a:bodyPr wrap="square" rtlCol="0">
            <a:spAutoFit/>
          </a:bodyPr>
          <a:lstStyle/>
          <a:p>
            <a:pPr>
              <a:buNone/>
            </a:pPr>
            <a:r>
              <a:rPr lang="en-US" b="1" dirty="0">
                <a:latin typeface="TT Hoves" panose="020B0604020202020204" charset="0"/>
              </a:rPr>
              <a:t>Key Takeaways:</a:t>
            </a:r>
          </a:p>
          <a:p>
            <a:pPr>
              <a:buNone/>
            </a:pPr>
            <a:endParaRPr lang="en-US" b="1" dirty="0">
              <a:latin typeface="TT Hoves" panose="020B0604020202020204" charset="0"/>
            </a:endParaRPr>
          </a:p>
          <a:p>
            <a:pPr marL="285750" indent="-285750">
              <a:buFont typeface="Arial" panose="020B0604020202020204" pitchFamily="34" charset="0"/>
              <a:buChar char="•"/>
            </a:pPr>
            <a:r>
              <a:rPr lang="en-US" b="1" dirty="0">
                <a:latin typeface="TT Hoves" panose="020B0604020202020204" charset="0"/>
              </a:rPr>
              <a:t>User retention rates decreased sharply after Week 2</a:t>
            </a:r>
            <a:r>
              <a:rPr lang="en-US" dirty="0">
                <a:latin typeface="TT Hoves" panose="020B0604020202020204" charset="0"/>
              </a:rPr>
              <a:t>, indicating engagement issues.</a:t>
            </a:r>
          </a:p>
          <a:p>
            <a:pPr marL="285750" indent="-285750">
              <a:buFont typeface="Arial" panose="020B0604020202020204" pitchFamily="34" charset="0"/>
              <a:buChar char="•"/>
            </a:pPr>
            <a:r>
              <a:rPr lang="en-US" b="1" dirty="0">
                <a:latin typeface="TT Hoves" panose="020B0604020202020204" charset="0"/>
              </a:rPr>
              <a:t>Identified specific days when engagement spiked</a:t>
            </a:r>
            <a:r>
              <a:rPr lang="en-US" dirty="0">
                <a:latin typeface="TT Hoves" panose="020B0604020202020204" charset="0"/>
              </a:rPr>
              <a:t>, which correlated with marketing campaigns.</a:t>
            </a:r>
          </a:p>
          <a:p>
            <a:pPr marL="285750" indent="-285750">
              <a:buFont typeface="Arial" panose="020B0604020202020204" pitchFamily="34" charset="0"/>
              <a:buChar char="•"/>
            </a:pPr>
            <a:r>
              <a:rPr lang="en-US" b="1" dirty="0">
                <a:latin typeface="TT Hoves" panose="020B0604020202020204" charset="0"/>
              </a:rPr>
              <a:t>Sales surges were linked to promotional emails</a:t>
            </a:r>
            <a:r>
              <a:rPr lang="en-US" dirty="0">
                <a:latin typeface="TT Hoves" panose="020B0604020202020204" charset="0"/>
              </a:rPr>
              <a:t>, confirming their effectiveness in customer acquisition.</a:t>
            </a:r>
          </a:p>
        </p:txBody>
      </p:sp>
    </p:spTree>
    <p:extLst>
      <p:ext uri="{BB962C8B-B14F-4D97-AF65-F5344CB8AC3E}">
        <p14:creationId xmlns:p14="http://schemas.microsoft.com/office/powerpoint/2010/main" val="428799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DAB87-0F66-578A-C6D0-7E667CE172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113A36-D1D0-FE52-B93E-0C9EE2559B57}"/>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68F3025A-06E6-C34E-6616-BB7C765F9EE9}"/>
              </a:ext>
            </a:extLst>
          </p:cNvPr>
          <p:cNvSpPr/>
          <p:nvPr/>
        </p:nvSpPr>
        <p:spPr>
          <a:xfrm flipH="1" flipV="1">
            <a:off x="6902450" y="0"/>
            <a:ext cx="0" cy="1363772"/>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29F66934-FBB7-9B7D-2FA9-DD617C809D6B}"/>
              </a:ext>
            </a:extLst>
          </p:cNvPr>
          <p:cNvSpPr/>
          <p:nvPr/>
        </p:nvSpPr>
        <p:spPr>
          <a:xfrm flipH="1" flipV="1">
            <a:off x="514088" y="22431"/>
            <a:ext cx="0" cy="1066956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59C2E66D-66AB-5660-2C7B-36E6B1594341}"/>
              </a:ext>
            </a:extLst>
          </p:cNvPr>
          <p:cNvSpPr/>
          <p:nvPr/>
        </p:nvSpPr>
        <p:spPr>
          <a:xfrm>
            <a:off x="0" y="10223500"/>
            <a:ext cx="2463330" cy="9731"/>
          </a:xfrm>
          <a:prstGeom prst="line">
            <a:avLst/>
          </a:prstGeom>
          <a:ln w="57150" cap="flat">
            <a:solidFill>
              <a:srgbClr val="333652"/>
            </a:solidFill>
            <a:prstDash val="solid"/>
            <a:headEnd type="none" w="sm" len="sm"/>
            <a:tailEnd type="none" w="sm" len="sm"/>
          </a:ln>
        </p:spPr>
      </p:sp>
      <p:grpSp>
        <p:nvGrpSpPr>
          <p:cNvPr id="6" name="Group 6">
            <a:extLst>
              <a:ext uri="{FF2B5EF4-FFF2-40B4-BE49-F238E27FC236}">
                <a16:creationId xmlns:a16="http://schemas.microsoft.com/office/drawing/2014/main" id="{13D517FF-FAE6-E825-77D7-54E7CF2677C0}"/>
              </a:ext>
            </a:extLst>
          </p:cNvPr>
          <p:cNvGrpSpPr/>
          <p:nvPr/>
        </p:nvGrpSpPr>
        <p:grpSpPr>
          <a:xfrm>
            <a:off x="0" y="374091"/>
            <a:ext cx="7510327" cy="763818"/>
            <a:chOff x="0" y="0"/>
            <a:chExt cx="2691532" cy="273735"/>
          </a:xfrm>
        </p:grpSpPr>
        <p:sp>
          <p:nvSpPr>
            <p:cNvPr id="7" name="Freeform 7">
              <a:extLst>
                <a:ext uri="{FF2B5EF4-FFF2-40B4-BE49-F238E27FC236}">
                  <a16:creationId xmlns:a16="http://schemas.microsoft.com/office/drawing/2014/main" id="{0ABA4154-572C-4BA0-3676-71C98132555B}"/>
                </a:ext>
              </a:extLst>
            </p:cNvPr>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a:extLst>
                <a:ext uri="{FF2B5EF4-FFF2-40B4-BE49-F238E27FC236}">
                  <a16:creationId xmlns:a16="http://schemas.microsoft.com/office/drawing/2014/main" id="{289B53F2-F47E-9F73-634C-2078A4515A4B}"/>
                </a:ext>
              </a:extLst>
            </p:cNvPr>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a:extLst>
              <a:ext uri="{FF2B5EF4-FFF2-40B4-BE49-F238E27FC236}">
                <a16:creationId xmlns:a16="http://schemas.microsoft.com/office/drawing/2014/main" id="{F2995D5F-99B8-3EB9-FE0A-494443F4EC59}"/>
              </a:ext>
            </a:extLst>
          </p:cNvPr>
          <p:cNvSpPr txBox="1"/>
          <p:nvPr/>
        </p:nvSpPr>
        <p:spPr>
          <a:xfrm>
            <a:off x="-1784350" y="617421"/>
            <a:ext cx="7510327" cy="243656"/>
          </a:xfrm>
          <a:prstGeom prst="rect">
            <a:avLst/>
          </a:prstGeom>
        </p:spPr>
        <p:txBody>
          <a:bodyPr lIns="0" tIns="0" rIns="0" bIns="0" rtlCol="0" anchor="t">
            <a:spAutoFit/>
          </a:bodyPr>
          <a:lstStyle/>
          <a:p>
            <a:pPr algn="ctr">
              <a:lnSpc>
                <a:spcPts val="1920"/>
              </a:lnSpc>
              <a:spcBef>
                <a:spcPct val="0"/>
              </a:spcBef>
            </a:pPr>
            <a:r>
              <a:rPr lang="en-US" sz="1600" b="1" spc="128" dirty="0">
                <a:solidFill>
                  <a:srgbClr val="E0E0E0"/>
                </a:solidFill>
                <a:latin typeface="TT Hoves Bold"/>
                <a:ea typeface="TT Hoves Bold"/>
                <a:cs typeface="TT Hoves Bold"/>
                <a:sym typeface="TT Hoves Bold"/>
              </a:rPr>
              <a:t>HIRING DATA ANALYSIS</a:t>
            </a:r>
          </a:p>
        </p:txBody>
      </p:sp>
      <p:sp>
        <p:nvSpPr>
          <p:cNvPr id="10" name="TextBox 9">
            <a:extLst>
              <a:ext uri="{FF2B5EF4-FFF2-40B4-BE49-F238E27FC236}">
                <a16:creationId xmlns:a16="http://schemas.microsoft.com/office/drawing/2014/main" id="{4CDAF680-9D86-C813-9913-30A90BFD77B0}"/>
              </a:ext>
            </a:extLst>
          </p:cNvPr>
          <p:cNvSpPr txBox="1"/>
          <p:nvPr/>
        </p:nvSpPr>
        <p:spPr>
          <a:xfrm>
            <a:off x="641348" y="1250972"/>
            <a:ext cx="3517901" cy="369332"/>
          </a:xfrm>
          <a:prstGeom prst="rect">
            <a:avLst/>
          </a:prstGeom>
          <a:noFill/>
        </p:spPr>
        <p:txBody>
          <a:bodyPr wrap="square" rtlCol="0">
            <a:spAutoFit/>
          </a:bodyPr>
          <a:lstStyle/>
          <a:p>
            <a:r>
              <a:rPr lang="en-US" dirty="0"/>
              <a:t>Excel-based HR Analytics</a:t>
            </a:r>
          </a:p>
        </p:txBody>
      </p:sp>
      <p:sp>
        <p:nvSpPr>
          <p:cNvPr id="11" name="TextBox 10">
            <a:extLst>
              <a:ext uri="{FF2B5EF4-FFF2-40B4-BE49-F238E27FC236}">
                <a16:creationId xmlns:a16="http://schemas.microsoft.com/office/drawing/2014/main" id="{53EE38FC-C195-936C-C55D-D893A4C31406}"/>
              </a:ext>
            </a:extLst>
          </p:cNvPr>
          <p:cNvSpPr txBox="1"/>
          <p:nvPr/>
        </p:nvSpPr>
        <p:spPr>
          <a:xfrm>
            <a:off x="641349" y="1917700"/>
            <a:ext cx="6095999" cy="3416320"/>
          </a:xfrm>
          <a:prstGeom prst="rect">
            <a:avLst/>
          </a:prstGeom>
          <a:noFill/>
        </p:spPr>
        <p:txBody>
          <a:bodyPr wrap="square" rtlCol="0">
            <a:spAutoFit/>
          </a:bodyPr>
          <a:lstStyle/>
          <a:p>
            <a:pPr>
              <a:buNone/>
            </a:pPr>
            <a:r>
              <a:rPr lang="en-US" dirty="0">
                <a:latin typeface="TT Hoves" panose="020B0604020202020204" charset="0"/>
              </a:rPr>
              <a:t>This project focused on </a:t>
            </a:r>
            <a:r>
              <a:rPr lang="en-US" b="1" dirty="0">
                <a:latin typeface="TT Hoves" panose="020B0604020202020204" charset="0"/>
              </a:rPr>
              <a:t>analyzing hiring trends and salary distributions</a:t>
            </a:r>
            <a:r>
              <a:rPr lang="en-US" dirty="0">
                <a:latin typeface="TT Hoves" panose="020B0604020202020204" charset="0"/>
              </a:rPr>
              <a:t> in a multinational company. The goal was to understand </a:t>
            </a:r>
            <a:r>
              <a:rPr lang="en-US" b="1" dirty="0">
                <a:latin typeface="TT Hoves" panose="020B0604020202020204" charset="0"/>
              </a:rPr>
              <a:t>gender representation, salary differences across departments, and hiring patterns</a:t>
            </a:r>
            <a:r>
              <a:rPr lang="en-US" dirty="0">
                <a:latin typeface="TT Hoves" panose="020B0604020202020204" charset="0"/>
              </a:rPr>
              <a:t>.</a:t>
            </a:r>
          </a:p>
          <a:p>
            <a:pPr>
              <a:buNone/>
            </a:pPr>
            <a:endParaRPr lang="en-US" dirty="0">
              <a:latin typeface="TT Hoves" panose="020B0604020202020204" charset="0"/>
            </a:endParaRPr>
          </a:p>
          <a:p>
            <a:pPr>
              <a:buNone/>
            </a:pPr>
            <a:endParaRPr lang="en-US" dirty="0">
              <a:latin typeface="TT Hoves" panose="020B0604020202020204" charset="0"/>
            </a:endParaRPr>
          </a:p>
          <a:p>
            <a:pPr>
              <a:buNone/>
            </a:pPr>
            <a:r>
              <a:rPr lang="en-US" b="1" dirty="0">
                <a:latin typeface="TT Hoves" panose="020B0604020202020204" charset="0"/>
              </a:rPr>
              <a:t>Objective:</a:t>
            </a:r>
          </a:p>
          <a:p>
            <a:pPr>
              <a:buFont typeface="Arial" panose="020B0604020202020204" pitchFamily="34" charset="0"/>
              <a:buChar char="•"/>
            </a:pPr>
            <a:r>
              <a:rPr lang="en-US" dirty="0">
                <a:latin typeface="TT Hoves" panose="020B0604020202020204" charset="0"/>
              </a:rPr>
              <a:t>Examine </a:t>
            </a:r>
            <a:r>
              <a:rPr lang="en-US" b="1" dirty="0">
                <a:latin typeface="TT Hoves" panose="020B0604020202020204" charset="0"/>
              </a:rPr>
              <a:t>hiring trends, department-wise salary differences, and gender diversity</a:t>
            </a:r>
            <a:r>
              <a:rPr lang="en-US" dirty="0">
                <a:latin typeface="TT Hoves" panose="020B0604020202020204" charset="0"/>
              </a:rPr>
              <a:t>.</a:t>
            </a:r>
          </a:p>
          <a:p>
            <a:pPr>
              <a:buFont typeface="Arial" panose="020B0604020202020204" pitchFamily="34" charset="0"/>
              <a:buChar char="•"/>
            </a:pPr>
            <a:r>
              <a:rPr lang="en-US" dirty="0">
                <a:latin typeface="TT Hoves" panose="020B0604020202020204" charset="0"/>
              </a:rPr>
              <a:t>Identify </a:t>
            </a:r>
            <a:r>
              <a:rPr lang="en-US" b="1" dirty="0">
                <a:latin typeface="TT Hoves" panose="020B0604020202020204" charset="0"/>
              </a:rPr>
              <a:t>departments with the highest workforce allocation</a:t>
            </a:r>
            <a:r>
              <a:rPr lang="en-US" dirty="0">
                <a:latin typeface="TT Hoves" panose="020B0604020202020204" charset="0"/>
              </a:rPr>
              <a:t>.</a:t>
            </a:r>
          </a:p>
          <a:p>
            <a:pPr>
              <a:buFont typeface="Arial" panose="020B0604020202020204" pitchFamily="34" charset="0"/>
              <a:buChar char="•"/>
            </a:pPr>
            <a:r>
              <a:rPr lang="en-US" dirty="0">
                <a:latin typeface="TT Hoves" panose="020B0604020202020204" charset="0"/>
              </a:rPr>
              <a:t>Evaluate </a:t>
            </a:r>
            <a:r>
              <a:rPr lang="en-US" b="1" dirty="0">
                <a:latin typeface="TT Hoves" panose="020B0604020202020204" charset="0"/>
              </a:rPr>
              <a:t>potential biases in hiring and salary distribution</a:t>
            </a:r>
            <a:r>
              <a:rPr lang="en-US" dirty="0">
                <a:latin typeface="TT Hoves" panose="020B0604020202020204" charset="0"/>
              </a:rPr>
              <a:t>.</a:t>
            </a:r>
          </a:p>
        </p:txBody>
      </p:sp>
    </p:spTree>
    <p:extLst>
      <p:ext uri="{BB962C8B-B14F-4D97-AF65-F5344CB8AC3E}">
        <p14:creationId xmlns:p14="http://schemas.microsoft.com/office/powerpoint/2010/main" val="318251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BCF87-5CA1-EF7A-A219-E7F71CB53B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29E144-53EC-6879-C789-91BD2A964C73}"/>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A4553450-48B4-F709-28A5-234A291934D6}"/>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0B083F74-C327-7D0C-4F1B-5C1FE4564497}"/>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3AF43229-4F42-BEA7-BEC8-717B57F426D3}"/>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1284D770-50CF-9CFD-1630-D184CE23B6D9}"/>
              </a:ext>
            </a:extLst>
          </p:cNvPr>
          <p:cNvSpPr txBox="1"/>
          <p:nvPr/>
        </p:nvSpPr>
        <p:spPr>
          <a:xfrm>
            <a:off x="668363" y="1536700"/>
            <a:ext cx="6175325" cy="4524315"/>
          </a:xfrm>
          <a:prstGeom prst="rect">
            <a:avLst/>
          </a:prstGeom>
          <a:noFill/>
        </p:spPr>
        <p:txBody>
          <a:bodyPr wrap="square" rtlCol="0">
            <a:spAutoFit/>
          </a:bodyPr>
          <a:lstStyle/>
          <a:p>
            <a:pPr>
              <a:buNone/>
            </a:pPr>
            <a:r>
              <a:rPr lang="en-US" b="1" dirty="0">
                <a:latin typeface="TT Hoves" panose="020B0604020202020204" charset="0"/>
              </a:rPr>
              <a:t>Approach:</a:t>
            </a:r>
          </a:p>
          <a:p>
            <a:pPr>
              <a:buNone/>
            </a:pPr>
            <a:endParaRPr lang="en-US" b="1" dirty="0">
              <a:latin typeface="TT Hoves" panose="020B0604020202020204" charset="0"/>
            </a:endParaRPr>
          </a:p>
          <a:p>
            <a:pPr>
              <a:buNone/>
            </a:pPr>
            <a:endParaRPr lang="en-US" b="1" dirty="0">
              <a:latin typeface="TT Hoves" panose="020B0604020202020204" charset="0"/>
            </a:endParaRPr>
          </a:p>
          <a:p>
            <a:pPr>
              <a:buFont typeface="+mj-lt"/>
              <a:buAutoNum type="arabicPeriod"/>
            </a:pPr>
            <a:r>
              <a:rPr lang="en-US" b="1" dirty="0">
                <a:latin typeface="TT Hoves" panose="020B0604020202020204" charset="0"/>
              </a:rPr>
              <a:t>Data Cleaning:</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Removed </a:t>
            </a:r>
            <a:r>
              <a:rPr lang="en-US" b="1" dirty="0">
                <a:latin typeface="TT Hoves" panose="020B0604020202020204" charset="0"/>
              </a:rPr>
              <a:t>blank records and inconsistencies</a:t>
            </a:r>
            <a:r>
              <a:rPr lang="en-US" dirty="0">
                <a:latin typeface="TT Hoves" panose="020B0604020202020204" charset="0"/>
              </a:rPr>
              <a:t> in the dataset.</a:t>
            </a:r>
          </a:p>
          <a:p>
            <a:pPr marL="742950" lvl="1" indent="-285750">
              <a:buFont typeface="+mj-lt"/>
              <a:buAutoNum type="arabicPeriod"/>
            </a:pPr>
            <a:r>
              <a:rPr lang="en-US" dirty="0">
                <a:latin typeface="TT Hoves" panose="020B0604020202020204" charset="0"/>
              </a:rPr>
              <a:t>Filtered </a:t>
            </a:r>
            <a:r>
              <a:rPr lang="en-US" b="1" dirty="0">
                <a:latin typeface="TT Hoves" panose="020B0604020202020204" charset="0"/>
              </a:rPr>
              <a:t>outliers in salary figures</a:t>
            </a:r>
            <a:r>
              <a:rPr lang="en-US" dirty="0">
                <a:latin typeface="TT Hoves" panose="020B0604020202020204" charset="0"/>
              </a:rPr>
              <a:t> to ensure accuracy</a:t>
            </a:r>
          </a:p>
          <a:p>
            <a:pPr marL="742950" lvl="1" indent="-285750">
              <a:buFont typeface="+mj-lt"/>
              <a:buAutoNum type="arabicPeriod"/>
            </a:pPr>
            <a:endParaRPr lang="en-US" dirty="0">
              <a:latin typeface="TT Hoves" panose="020B0604020202020204" charset="0"/>
            </a:endParaRPr>
          </a:p>
          <a:p>
            <a:pPr lvl="1"/>
            <a:endParaRPr lang="en-US" dirty="0">
              <a:latin typeface="TT Hoves" panose="020B0604020202020204" charset="0"/>
            </a:endParaRPr>
          </a:p>
          <a:p>
            <a:pPr>
              <a:buFont typeface="+mj-lt"/>
              <a:buAutoNum type="arabicPeriod"/>
            </a:pPr>
            <a:r>
              <a:rPr lang="en-US" b="1" dirty="0">
                <a:latin typeface="TT Hoves" panose="020B0604020202020204" charset="0"/>
              </a:rPr>
              <a:t>Analysis &amp; Insights Generation:</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Used </a:t>
            </a:r>
            <a:r>
              <a:rPr lang="en-US" b="1" dirty="0">
                <a:latin typeface="TT Hoves" panose="020B0604020202020204" charset="0"/>
              </a:rPr>
              <a:t>Pivot Tables to categorize hires by department and gender</a:t>
            </a:r>
            <a:r>
              <a:rPr lang="en-US" dirty="0">
                <a:latin typeface="TT Hoves" panose="020B0604020202020204" charset="0"/>
              </a:rPr>
              <a:t>.</a:t>
            </a:r>
          </a:p>
          <a:p>
            <a:pPr marL="742950" lvl="1" indent="-285750">
              <a:buFont typeface="+mj-lt"/>
              <a:buAutoNum type="arabicPeriod"/>
            </a:pPr>
            <a:r>
              <a:rPr lang="en-US" dirty="0">
                <a:latin typeface="TT Hoves" panose="020B0604020202020204" charset="0"/>
              </a:rPr>
              <a:t>Performed </a:t>
            </a:r>
            <a:r>
              <a:rPr lang="en-US" b="1" dirty="0">
                <a:latin typeface="TT Hoves" panose="020B0604020202020204" charset="0"/>
              </a:rPr>
              <a:t>statistical analysis</a:t>
            </a:r>
            <a:r>
              <a:rPr lang="en-US" dirty="0">
                <a:latin typeface="TT Hoves" panose="020B0604020202020204" charset="0"/>
              </a:rPr>
              <a:t> to compare salaries across different teams.</a:t>
            </a:r>
          </a:p>
          <a:p>
            <a:pPr marL="742950" lvl="1" indent="-285750">
              <a:buFont typeface="+mj-lt"/>
              <a:buAutoNum type="arabicPeriod"/>
            </a:pPr>
            <a:r>
              <a:rPr lang="en-US" dirty="0">
                <a:latin typeface="TT Hoves" panose="020B0604020202020204" charset="0"/>
              </a:rPr>
              <a:t>Identified the </a:t>
            </a:r>
            <a:r>
              <a:rPr lang="en-US" b="1" dirty="0">
                <a:latin typeface="TT Hoves" panose="020B0604020202020204" charset="0"/>
              </a:rPr>
              <a:t>highest-paid roles and departments</a:t>
            </a:r>
            <a:r>
              <a:rPr lang="en-US" dirty="0">
                <a:latin typeface="TT Hoves" panose="020B0604020202020204" charset="0"/>
              </a:rPr>
              <a:t> based on historical data.</a:t>
            </a:r>
          </a:p>
        </p:txBody>
      </p:sp>
    </p:spTree>
    <p:extLst>
      <p:ext uri="{BB962C8B-B14F-4D97-AF65-F5344CB8AC3E}">
        <p14:creationId xmlns:p14="http://schemas.microsoft.com/office/powerpoint/2010/main" val="339612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82F04-BF92-E21A-3F25-DF1882F042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8B5636-985C-ADD1-BCF4-BAF6754B501E}"/>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r>
              <a:rPr lang="en-US" dirty="0"/>
              <a:t>            </a:t>
            </a:r>
          </a:p>
          <a:p>
            <a:endParaRPr lang="en-US" dirty="0"/>
          </a:p>
          <a:p>
            <a:endParaRPr lang="en-US" dirty="0"/>
          </a:p>
          <a:p>
            <a:r>
              <a:rPr lang="en-US" dirty="0"/>
              <a:t>             Count of employees </a:t>
            </a:r>
          </a:p>
        </p:txBody>
      </p:sp>
      <p:sp>
        <p:nvSpPr>
          <p:cNvPr id="3" name="AutoShape 3">
            <a:extLst>
              <a:ext uri="{FF2B5EF4-FFF2-40B4-BE49-F238E27FC236}">
                <a16:creationId xmlns:a16="http://schemas.microsoft.com/office/drawing/2014/main" id="{61FA6AD5-86E3-FCDB-AC04-FCE5D4BEE00F}"/>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1175DC55-3FD9-11A3-A97B-719E2AE2BABD}"/>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5689FABC-D938-D5E9-D7F2-0EA2C98986CB}"/>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10" name="Picture 9">
            <a:extLst>
              <a:ext uri="{FF2B5EF4-FFF2-40B4-BE49-F238E27FC236}">
                <a16:creationId xmlns:a16="http://schemas.microsoft.com/office/drawing/2014/main" id="{02EDB7B4-0667-10CD-AD16-40FFDD5A7820}"/>
              </a:ext>
            </a:extLst>
          </p:cNvPr>
          <p:cNvPicPr>
            <a:picLocks noChangeAspect="1"/>
          </p:cNvPicPr>
          <p:nvPr/>
        </p:nvPicPr>
        <p:blipFill>
          <a:blip r:embed="rId3"/>
          <a:stretch>
            <a:fillRect/>
          </a:stretch>
        </p:blipFill>
        <p:spPr>
          <a:xfrm>
            <a:off x="681062" y="1476641"/>
            <a:ext cx="6027492" cy="3412859"/>
          </a:xfrm>
          <a:prstGeom prst="rect">
            <a:avLst/>
          </a:prstGeom>
        </p:spPr>
      </p:pic>
      <p:pic>
        <p:nvPicPr>
          <p:cNvPr id="12" name="Picture 11">
            <a:extLst>
              <a:ext uri="{FF2B5EF4-FFF2-40B4-BE49-F238E27FC236}">
                <a16:creationId xmlns:a16="http://schemas.microsoft.com/office/drawing/2014/main" id="{98E61F4E-330B-2769-4C80-0C8B2F49B444}"/>
              </a:ext>
            </a:extLst>
          </p:cNvPr>
          <p:cNvPicPr>
            <a:picLocks noChangeAspect="1"/>
          </p:cNvPicPr>
          <p:nvPr/>
        </p:nvPicPr>
        <p:blipFill>
          <a:blip r:embed="rId4"/>
          <a:stretch>
            <a:fillRect/>
          </a:stretch>
        </p:blipFill>
        <p:spPr>
          <a:xfrm>
            <a:off x="690589" y="5470922"/>
            <a:ext cx="6017966" cy="3538219"/>
          </a:xfrm>
          <a:prstGeom prst="rect">
            <a:avLst/>
          </a:prstGeom>
        </p:spPr>
      </p:pic>
    </p:spTree>
    <p:extLst>
      <p:ext uri="{BB962C8B-B14F-4D97-AF65-F5344CB8AC3E}">
        <p14:creationId xmlns:p14="http://schemas.microsoft.com/office/powerpoint/2010/main" val="3022119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2FCF4-6C72-803C-BBB8-E9E97D05AA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DC2B05-6211-52C3-D042-B60D5C5E69E9}"/>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E1AD4C91-78E0-952F-CE8D-7237F81B0512}"/>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D87FE3BB-C5B5-A5AB-B1AE-C32963BC0AC1}"/>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459C0792-CA5A-CD94-C178-F1AB0841E5C2}"/>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7" name="Picture 6">
            <a:extLst>
              <a:ext uri="{FF2B5EF4-FFF2-40B4-BE49-F238E27FC236}">
                <a16:creationId xmlns:a16="http://schemas.microsoft.com/office/drawing/2014/main" id="{F5050811-C846-BBC0-FE06-B10DE4D684F7}"/>
              </a:ext>
            </a:extLst>
          </p:cNvPr>
          <p:cNvPicPr>
            <a:picLocks noChangeAspect="1"/>
          </p:cNvPicPr>
          <p:nvPr/>
        </p:nvPicPr>
        <p:blipFill>
          <a:blip r:embed="rId3"/>
          <a:stretch>
            <a:fillRect/>
          </a:stretch>
        </p:blipFill>
        <p:spPr>
          <a:xfrm>
            <a:off x="806450" y="1768681"/>
            <a:ext cx="5614964" cy="3343069"/>
          </a:xfrm>
          <a:prstGeom prst="rect">
            <a:avLst/>
          </a:prstGeom>
        </p:spPr>
      </p:pic>
      <p:pic>
        <p:nvPicPr>
          <p:cNvPr id="9" name="Picture 8">
            <a:extLst>
              <a:ext uri="{FF2B5EF4-FFF2-40B4-BE49-F238E27FC236}">
                <a16:creationId xmlns:a16="http://schemas.microsoft.com/office/drawing/2014/main" id="{8AC82C79-8CB9-013A-1E34-41F13D82417B}"/>
              </a:ext>
            </a:extLst>
          </p:cNvPr>
          <p:cNvPicPr>
            <a:picLocks noChangeAspect="1"/>
          </p:cNvPicPr>
          <p:nvPr/>
        </p:nvPicPr>
        <p:blipFill>
          <a:blip r:embed="rId4"/>
          <a:stretch>
            <a:fillRect/>
          </a:stretch>
        </p:blipFill>
        <p:spPr>
          <a:xfrm>
            <a:off x="803275" y="5381205"/>
            <a:ext cx="5614962" cy="3543514"/>
          </a:xfrm>
          <a:prstGeom prst="rect">
            <a:avLst/>
          </a:prstGeom>
        </p:spPr>
      </p:pic>
    </p:spTree>
    <p:extLst>
      <p:ext uri="{BB962C8B-B14F-4D97-AF65-F5344CB8AC3E}">
        <p14:creationId xmlns:p14="http://schemas.microsoft.com/office/powerpoint/2010/main" val="2402630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8227D-817B-BE07-1442-2B5C9A4AF1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634243-9744-C3E0-9C02-0DCA6787268D}"/>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Avg salary w.r.t to dept</a:t>
            </a:r>
          </a:p>
        </p:txBody>
      </p:sp>
      <p:sp>
        <p:nvSpPr>
          <p:cNvPr id="3" name="AutoShape 3">
            <a:extLst>
              <a:ext uri="{FF2B5EF4-FFF2-40B4-BE49-F238E27FC236}">
                <a16:creationId xmlns:a16="http://schemas.microsoft.com/office/drawing/2014/main" id="{DD3ADE15-2048-212F-89EC-161E0712BCBA}"/>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283319BA-9A89-54A8-8E8F-F69CA3F26A79}"/>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673DCB81-F7C1-BEFB-68FB-4FD6093E5817}"/>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8" name="Picture 7">
            <a:extLst>
              <a:ext uri="{FF2B5EF4-FFF2-40B4-BE49-F238E27FC236}">
                <a16:creationId xmlns:a16="http://schemas.microsoft.com/office/drawing/2014/main" id="{3036E239-C3F2-A8C4-A594-4CB9B0A0CFF5}"/>
              </a:ext>
            </a:extLst>
          </p:cNvPr>
          <p:cNvPicPr>
            <a:picLocks noChangeAspect="1"/>
          </p:cNvPicPr>
          <p:nvPr/>
        </p:nvPicPr>
        <p:blipFill>
          <a:blip r:embed="rId3"/>
          <a:stretch>
            <a:fillRect/>
          </a:stretch>
        </p:blipFill>
        <p:spPr>
          <a:xfrm>
            <a:off x="642001" y="1765300"/>
            <a:ext cx="6095999" cy="3190669"/>
          </a:xfrm>
          <a:prstGeom prst="rect">
            <a:avLst/>
          </a:prstGeom>
        </p:spPr>
      </p:pic>
    </p:spTree>
    <p:extLst>
      <p:ext uri="{BB962C8B-B14F-4D97-AF65-F5344CB8AC3E}">
        <p14:creationId xmlns:p14="http://schemas.microsoft.com/office/powerpoint/2010/main" val="80386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7A710-ACBC-CC86-B848-0753D75EA9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9E79A9-8E26-F72F-1AF9-CD953F571E30}"/>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E6A73BF3-D778-901A-F1E5-7C6B610BA6A8}"/>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2A9F259B-3CD2-E78D-6C96-C365B7F3FA76}"/>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0C812622-1054-9F56-0E3A-31749F76F612}"/>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232FA9E3-1C6A-7669-21D8-5D57545359C5}"/>
              </a:ext>
            </a:extLst>
          </p:cNvPr>
          <p:cNvSpPr txBox="1"/>
          <p:nvPr/>
        </p:nvSpPr>
        <p:spPr>
          <a:xfrm>
            <a:off x="690588" y="1765300"/>
            <a:ext cx="6175325" cy="3693319"/>
          </a:xfrm>
          <a:prstGeom prst="rect">
            <a:avLst/>
          </a:prstGeom>
          <a:noFill/>
        </p:spPr>
        <p:txBody>
          <a:bodyPr wrap="square" rtlCol="0">
            <a:spAutoFit/>
          </a:bodyPr>
          <a:lstStyle/>
          <a:p>
            <a:pPr>
              <a:buNone/>
            </a:pPr>
            <a:endParaRPr lang="en-US" b="1" dirty="0">
              <a:latin typeface="TT Hoves" panose="020B0604020202020204" charset="0"/>
            </a:endParaRPr>
          </a:p>
          <a:p>
            <a:pPr>
              <a:buNone/>
            </a:pPr>
            <a:endParaRPr lang="en-US" b="1" dirty="0">
              <a:latin typeface="TT Hoves" panose="020B0604020202020204" charset="0"/>
            </a:endParaRPr>
          </a:p>
          <a:p>
            <a:pPr>
              <a:buNone/>
            </a:pPr>
            <a:r>
              <a:rPr lang="en-US" b="1" dirty="0">
                <a:latin typeface="TT Hoves" panose="020B0604020202020204" charset="0"/>
              </a:rPr>
              <a:t>Key Insights:</a:t>
            </a:r>
          </a:p>
          <a:p>
            <a:pPr>
              <a:buNone/>
            </a:pPr>
            <a:endParaRPr lang="en-US" b="1" dirty="0">
              <a:latin typeface="TT Hoves" panose="020B0604020202020204" charset="0"/>
            </a:endParaRPr>
          </a:p>
          <a:p>
            <a:pPr>
              <a:buNone/>
            </a:pPr>
            <a:endParaRPr lang="en-US" b="1" dirty="0">
              <a:latin typeface="TT Hoves" panose="020B0604020202020204" charset="0"/>
            </a:endParaRPr>
          </a:p>
          <a:p>
            <a:pPr>
              <a:buFont typeface="Arial" panose="020B0604020202020204" pitchFamily="34" charset="0"/>
              <a:buChar char="•"/>
            </a:pPr>
            <a:r>
              <a:rPr lang="en-US" b="1" dirty="0">
                <a:latin typeface="TT Hoves" panose="020B0604020202020204" charset="0"/>
              </a:rPr>
              <a:t>60% of hires were male</a:t>
            </a:r>
            <a:r>
              <a:rPr lang="en-US" dirty="0">
                <a:latin typeface="TT Hoves" panose="020B0604020202020204" charset="0"/>
              </a:rPr>
              <a:t>, indicating a gender gap in recruitment.</a:t>
            </a:r>
          </a:p>
          <a:p>
            <a:pPr>
              <a:buFont typeface="Arial" panose="020B0604020202020204" pitchFamily="34" charset="0"/>
              <a:buChar char="•"/>
            </a:pPr>
            <a:r>
              <a:rPr lang="en-US" b="1" dirty="0">
                <a:latin typeface="TT Hoves" panose="020B0604020202020204" charset="0"/>
              </a:rPr>
              <a:t>Operations &amp; Service departments had the largest workforce</a:t>
            </a:r>
            <a:r>
              <a:rPr lang="en-US" dirty="0">
                <a:latin typeface="TT Hoves" panose="020B0604020202020204" charset="0"/>
              </a:rPr>
              <a:t>, making up the majority of employees.</a:t>
            </a:r>
          </a:p>
          <a:p>
            <a:pPr>
              <a:buFont typeface="Arial" panose="020B0604020202020204" pitchFamily="34" charset="0"/>
              <a:buChar char="•"/>
            </a:pPr>
            <a:r>
              <a:rPr lang="en-US" b="1" dirty="0">
                <a:latin typeface="TT Hoves" panose="020B0604020202020204" charset="0"/>
              </a:rPr>
              <a:t>General Management had the highest average salary</a:t>
            </a:r>
            <a:r>
              <a:rPr lang="en-US" dirty="0">
                <a:latin typeface="TT Hoves" panose="020B0604020202020204" charset="0"/>
              </a:rPr>
              <a:t>, reflecting its strategic importance.</a:t>
            </a:r>
          </a:p>
          <a:p>
            <a:pPr>
              <a:buNone/>
            </a:pPr>
            <a:endParaRPr lang="en-US" b="1" dirty="0">
              <a:latin typeface="TT Hoves" panose="020B0604020202020204" charset="0"/>
            </a:endParaRPr>
          </a:p>
          <a:p>
            <a:pPr>
              <a:buNone/>
            </a:pPr>
            <a:endParaRPr lang="en-US" dirty="0">
              <a:latin typeface="TT Hoves" panose="020B0604020202020204" charset="0"/>
            </a:endParaRPr>
          </a:p>
        </p:txBody>
      </p:sp>
    </p:spTree>
    <p:extLst>
      <p:ext uri="{BB962C8B-B14F-4D97-AF65-F5344CB8AC3E}">
        <p14:creationId xmlns:p14="http://schemas.microsoft.com/office/powerpoint/2010/main" val="1937965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p:cNvSpPr/>
          <p:nvPr/>
        </p:nvSpPr>
        <p:spPr>
          <a:xfrm flipH="1" flipV="1">
            <a:off x="514088" y="-1"/>
            <a:ext cx="0" cy="10692001"/>
          </a:xfrm>
          <a:prstGeom prst="line">
            <a:avLst/>
          </a:prstGeom>
          <a:ln w="57150" cap="flat">
            <a:solidFill>
              <a:srgbClr val="333652"/>
            </a:solidFill>
            <a:prstDash val="solid"/>
            <a:headEnd type="none" w="sm" len="sm"/>
            <a:tailEnd type="none" w="sm" len="sm"/>
          </a:ln>
        </p:spPr>
      </p:sp>
      <p:sp>
        <p:nvSpPr>
          <p:cNvPr id="5" name="AutoShape 5"/>
          <p:cNvSpPr/>
          <p:nvPr/>
        </p:nvSpPr>
        <p:spPr>
          <a:xfrm>
            <a:off x="-1" y="10223500"/>
            <a:ext cx="2463331" cy="9731"/>
          </a:xfrm>
          <a:prstGeom prst="line">
            <a:avLst/>
          </a:prstGeom>
          <a:ln w="57150" cap="flat">
            <a:solidFill>
              <a:srgbClr val="333652"/>
            </a:solidFill>
            <a:prstDash val="solid"/>
            <a:headEnd type="none" w="sm" len="sm"/>
            <a:tailEnd type="none" w="sm" len="sm"/>
          </a:ln>
        </p:spPr>
      </p:sp>
      <p:grpSp>
        <p:nvGrpSpPr>
          <p:cNvPr id="6" name="Group 6"/>
          <p:cNvGrpSpPr/>
          <p:nvPr/>
        </p:nvGrpSpPr>
        <p:grpSpPr>
          <a:xfrm>
            <a:off x="0" y="374091"/>
            <a:ext cx="7510327" cy="763818"/>
            <a:chOff x="0" y="0"/>
            <a:chExt cx="2691532" cy="273735"/>
          </a:xfrm>
        </p:grpSpPr>
        <p:sp>
          <p:nvSpPr>
            <p:cNvPr id="7" name="Freeform 7"/>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p:cNvSpPr txBox="1"/>
          <p:nvPr/>
        </p:nvSpPr>
        <p:spPr>
          <a:xfrm>
            <a:off x="-1522549" y="646463"/>
            <a:ext cx="7510327" cy="487313"/>
          </a:xfrm>
          <a:prstGeom prst="rect">
            <a:avLst/>
          </a:prstGeom>
        </p:spPr>
        <p:txBody>
          <a:bodyPr lIns="0" tIns="0" rIns="0" bIns="0" rtlCol="0" anchor="t">
            <a:spAutoFit/>
          </a:bodyPr>
          <a:lstStyle/>
          <a:p>
            <a:pPr marL="172720" lvl="1" algn="ctr">
              <a:lnSpc>
                <a:spcPts val="1920"/>
              </a:lnSpc>
            </a:pPr>
            <a:r>
              <a:rPr lang="en-US" sz="1600" b="1" spc="128" dirty="0">
                <a:solidFill>
                  <a:srgbClr val="E0E0E0"/>
                </a:solidFill>
                <a:latin typeface="TT Hoves Bold"/>
                <a:ea typeface="TT Hoves Bold"/>
                <a:cs typeface="TT Hoves Bold"/>
                <a:sym typeface="TT Hoves Bold"/>
              </a:rPr>
              <a:t>PROFESSIONAL BACKGROUND</a:t>
            </a:r>
          </a:p>
          <a:p>
            <a:pPr algn="ctr">
              <a:lnSpc>
                <a:spcPts val="1920"/>
              </a:lnSpc>
              <a:spcBef>
                <a:spcPct val="0"/>
              </a:spcBef>
            </a:pPr>
            <a:endParaRPr lang="en-US" sz="1600" b="1" spc="128" dirty="0">
              <a:solidFill>
                <a:srgbClr val="E0E0E0"/>
              </a:solidFill>
              <a:latin typeface="TT Hoves Bold"/>
              <a:ea typeface="TT Hoves Bold"/>
              <a:cs typeface="TT Hoves Bold"/>
              <a:sym typeface="TT Hoves Bold"/>
            </a:endParaRPr>
          </a:p>
        </p:txBody>
      </p:sp>
      <p:sp>
        <p:nvSpPr>
          <p:cNvPr id="10" name="TextBox 10"/>
          <p:cNvSpPr txBox="1"/>
          <p:nvPr/>
        </p:nvSpPr>
        <p:spPr>
          <a:xfrm>
            <a:off x="756000" y="1343548"/>
            <a:ext cx="5653740" cy="8372475"/>
          </a:xfrm>
          <a:prstGeom prst="rect">
            <a:avLst/>
          </a:prstGeom>
        </p:spPr>
        <p:txBody>
          <a:bodyPr lIns="0" tIns="0" rIns="0" bIns="0" rtlCol="0" anchor="t">
            <a:spAutoFit/>
          </a:bodyPr>
          <a:lstStyle/>
          <a:p>
            <a:pPr algn="l">
              <a:lnSpc>
                <a:spcPts val="1683"/>
              </a:lnSpc>
              <a:spcBef>
                <a:spcPct val="0"/>
              </a:spcBef>
            </a:pPr>
            <a:endParaRPr/>
          </a:p>
          <a:p>
            <a:pPr algn="l">
              <a:lnSpc>
                <a:spcPts val="1683"/>
              </a:lnSpc>
              <a:spcBef>
                <a:spcPct val="0"/>
              </a:spcBef>
            </a:pPr>
            <a:r>
              <a:rPr lang="en-US" sz="1402" spc="112">
                <a:solidFill>
                  <a:srgbClr val="050912"/>
                </a:solidFill>
                <a:latin typeface="TT Hoves"/>
                <a:ea typeface="TT Hoves"/>
                <a:cs typeface="TT Hoves"/>
                <a:sym typeface="TT Hoves"/>
              </a:rPr>
              <a:t>I am a highly motivated and detail-oriented Data Analyst and Backend Developer with a strong foundation in data analytics, backend development, and automation. Currently pursuing a Bachelor of Computer Science at MGM University, Aurangabad, I have developed a deep interest in analyzing complex datasets, deriving meaningful insights, and optimizing business processes using data-driven approaches. My academic journey has equipped me with expertise in SQL, Python, R, Microsoft Excel, and various database management systems, allowing me to work efficiently in data manipulation, visualization, and statistical analysis.</a:t>
            </a:r>
          </a:p>
          <a:p>
            <a:pPr algn="l">
              <a:lnSpc>
                <a:spcPts val="1683"/>
              </a:lnSpc>
              <a:spcBef>
                <a:spcPct val="0"/>
              </a:spcBef>
            </a:pPr>
            <a:r>
              <a:rPr lang="en-US" sz="1402" spc="112">
                <a:solidFill>
                  <a:srgbClr val="050912"/>
                </a:solidFill>
                <a:latin typeface="TT Hoves"/>
                <a:ea typeface="TT Hoves"/>
                <a:cs typeface="TT Hoves"/>
                <a:sym typeface="TT Hoves"/>
              </a:rPr>
              <a:t>Professionally, I am working as an Academic Intern at Sort Solution, Nagpur, where I contribute to data-related tasks, research, API development, and documentation. This role has strengthened my ability to handle backend operations and implement effective database solutions. My experience also extends to working on real-world projects involving data cleaning, trend analysis, forecasting, and risk assessment in domains such as finance, marketing, operations, and human resources.</a:t>
            </a:r>
          </a:p>
          <a:p>
            <a:pPr algn="l">
              <a:lnSpc>
                <a:spcPts val="1683"/>
              </a:lnSpc>
              <a:spcBef>
                <a:spcPct val="0"/>
              </a:spcBef>
            </a:pPr>
            <a:r>
              <a:rPr lang="en-US" sz="1402" spc="112">
                <a:solidFill>
                  <a:srgbClr val="050912"/>
                </a:solidFill>
                <a:latin typeface="TT Hoves"/>
                <a:ea typeface="TT Hoves"/>
                <a:cs typeface="TT Hoves"/>
                <a:sym typeface="TT Hoves"/>
              </a:rPr>
              <a:t>Throughout my academic and professional experiences, I have successfully led multiple data analytics projects, including loan default prediction, hiring data analysis, IMDB movie rating analysis, and call volume trend analysis, demonstrating my ability to translate raw data into actionable business insights. Additionally, my AI-powered Document Management System project showcases my proficiency in FastAPI, Python automation, and cloud-based storage solutions, reinforcing my technical versatility.</a:t>
            </a:r>
          </a:p>
          <a:p>
            <a:pPr algn="l">
              <a:lnSpc>
                <a:spcPts val="1683"/>
              </a:lnSpc>
              <a:spcBef>
                <a:spcPct val="0"/>
              </a:spcBef>
            </a:pPr>
            <a:r>
              <a:rPr lang="en-US" sz="1402" spc="112">
                <a:solidFill>
                  <a:srgbClr val="050912"/>
                </a:solidFill>
                <a:latin typeface="TT Hoves"/>
                <a:ea typeface="TT Hoves"/>
                <a:cs typeface="TT Hoves"/>
                <a:sym typeface="TT Hoves"/>
              </a:rPr>
              <a:t>Beyond technical expertise, I possess strong problem-solving, adaptability, and communication skills, which enable me to collaborate effectively in team environments. I am passionate about leveraging data science and backend technologies to solve real-world problems, drive efficiency, and contribute to data-driven decision-making. My goal is to continuously explore innovative solutions that bridge the gap between business and technology, making data more accessible, secure, and impactful.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FED07-B558-ADC6-236F-445B2AB2C6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89BAC4-E4AF-1C68-FD85-E497FC5139A9}"/>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EA8E9F6F-3176-1199-E925-AE7637338184}"/>
              </a:ext>
            </a:extLst>
          </p:cNvPr>
          <p:cNvSpPr/>
          <p:nvPr/>
        </p:nvSpPr>
        <p:spPr>
          <a:xfrm flipH="1" flipV="1">
            <a:off x="6902450" y="0"/>
            <a:ext cx="0" cy="1363772"/>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17ABDBDF-0A6E-F11A-8346-38CEA00D7379}"/>
              </a:ext>
            </a:extLst>
          </p:cNvPr>
          <p:cNvSpPr/>
          <p:nvPr/>
        </p:nvSpPr>
        <p:spPr>
          <a:xfrm flipH="1" flipV="1">
            <a:off x="514088" y="22431"/>
            <a:ext cx="0" cy="1066956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248478E2-AC46-731D-9DA9-DF6CE502A0AC}"/>
              </a:ext>
            </a:extLst>
          </p:cNvPr>
          <p:cNvSpPr/>
          <p:nvPr/>
        </p:nvSpPr>
        <p:spPr>
          <a:xfrm>
            <a:off x="0" y="10223500"/>
            <a:ext cx="2463330" cy="9731"/>
          </a:xfrm>
          <a:prstGeom prst="line">
            <a:avLst/>
          </a:prstGeom>
          <a:ln w="57150" cap="flat">
            <a:solidFill>
              <a:srgbClr val="333652"/>
            </a:solidFill>
            <a:prstDash val="solid"/>
            <a:headEnd type="none" w="sm" len="sm"/>
            <a:tailEnd type="none" w="sm" len="sm"/>
          </a:ln>
        </p:spPr>
      </p:sp>
      <p:grpSp>
        <p:nvGrpSpPr>
          <p:cNvPr id="6" name="Group 6">
            <a:extLst>
              <a:ext uri="{FF2B5EF4-FFF2-40B4-BE49-F238E27FC236}">
                <a16:creationId xmlns:a16="http://schemas.microsoft.com/office/drawing/2014/main" id="{AD113980-36EE-7CAD-69E8-9E681E6FCBC0}"/>
              </a:ext>
            </a:extLst>
          </p:cNvPr>
          <p:cNvGrpSpPr/>
          <p:nvPr/>
        </p:nvGrpSpPr>
        <p:grpSpPr>
          <a:xfrm>
            <a:off x="0" y="374091"/>
            <a:ext cx="7510327" cy="763818"/>
            <a:chOff x="0" y="0"/>
            <a:chExt cx="2691532" cy="273735"/>
          </a:xfrm>
        </p:grpSpPr>
        <p:sp>
          <p:nvSpPr>
            <p:cNvPr id="7" name="Freeform 7">
              <a:extLst>
                <a:ext uri="{FF2B5EF4-FFF2-40B4-BE49-F238E27FC236}">
                  <a16:creationId xmlns:a16="http://schemas.microsoft.com/office/drawing/2014/main" id="{712D31C4-EFBF-6519-150C-01679F9FE352}"/>
                </a:ext>
              </a:extLst>
            </p:cNvPr>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a:extLst>
                <a:ext uri="{FF2B5EF4-FFF2-40B4-BE49-F238E27FC236}">
                  <a16:creationId xmlns:a16="http://schemas.microsoft.com/office/drawing/2014/main" id="{1E885BAB-BFF8-4A1F-7FC6-E0E6484F5D25}"/>
                </a:ext>
              </a:extLst>
            </p:cNvPr>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a:extLst>
              <a:ext uri="{FF2B5EF4-FFF2-40B4-BE49-F238E27FC236}">
                <a16:creationId xmlns:a16="http://schemas.microsoft.com/office/drawing/2014/main" id="{1F3D5BFD-140D-0E74-7D71-E40C8007CC54}"/>
              </a:ext>
            </a:extLst>
          </p:cNvPr>
          <p:cNvSpPr txBox="1"/>
          <p:nvPr/>
        </p:nvSpPr>
        <p:spPr>
          <a:xfrm>
            <a:off x="-1936750" y="617421"/>
            <a:ext cx="7510327" cy="243656"/>
          </a:xfrm>
          <a:prstGeom prst="rect">
            <a:avLst/>
          </a:prstGeom>
        </p:spPr>
        <p:txBody>
          <a:bodyPr lIns="0" tIns="0" rIns="0" bIns="0" rtlCol="0" anchor="t">
            <a:spAutoFit/>
          </a:bodyPr>
          <a:lstStyle/>
          <a:p>
            <a:pPr algn="ctr">
              <a:lnSpc>
                <a:spcPts val="1920"/>
              </a:lnSpc>
              <a:spcBef>
                <a:spcPct val="0"/>
              </a:spcBef>
            </a:pPr>
            <a:r>
              <a:rPr lang="en-US" sz="1600" b="1" spc="128" dirty="0">
                <a:solidFill>
                  <a:srgbClr val="E0E0E0"/>
                </a:solidFill>
                <a:latin typeface="TT Hoves Bold"/>
                <a:ea typeface="TT Hoves Bold"/>
                <a:cs typeface="TT Hoves Bold"/>
                <a:sym typeface="TT Hoves Bold"/>
              </a:rPr>
              <a:t>IMDB Movie Analysis</a:t>
            </a:r>
          </a:p>
        </p:txBody>
      </p:sp>
      <p:sp>
        <p:nvSpPr>
          <p:cNvPr id="10" name="TextBox 9">
            <a:extLst>
              <a:ext uri="{FF2B5EF4-FFF2-40B4-BE49-F238E27FC236}">
                <a16:creationId xmlns:a16="http://schemas.microsoft.com/office/drawing/2014/main" id="{EF45C1DF-1A0D-0275-C348-CCB82500F500}"/>
              </a:ext>
            </a:extLst>
          </p:cNvPr>
          <p:cNvSpPr txBox="1"/>
          <p:nvPr/>
        </p:nvSpPr>
        <p:spPr>
          <a:xfrm>
            <a:off x="641348" y="1250972"/>
            <a:ext cx="3517901" cy="369332"/>
          </a:xfrm>
          <a:prstGeom prst="rect">
            <a:avLst/>
          </a:prstGeom>
          <a:noFill/>
        </p:spPr>
        <p:txBody>
          <a:bodyPr wrap="square" rtlCol="0">
            <a:spAutoFit/>
          </a:bodyPr>
          <a:lstStyle/>
          <a:p>
            <a:r>
              <a:rPr lang="en-US" dirty="0"/>
              <a:t>Excel-based Movie Data Analysis</a:t>
            </a:r>
          </a:p>
        </p:txBody>
      </p:sp>
      <p:sp>
        <p:nvSpPr>
          <p:cNvPr id="11" name="TextBox 10">
            <a:extLst>
              <a:ext uri="{FF2B5EF4-FFF2-40B4-BE49-F238E27FC236}">
                <a16:creationId xmlns:a16="http://schemas.microsoft.com/office/drawing/2014/main" id="{993023D3-1EFA-3A86-7AE1-21D9382889A8}"/>
              </a:ext>
            </a:extLst>
          </p:cNvPr>
          <p:cNvSpPr txBox="1"/>
          <p:nvPr/>
        </p:nvSpPr>
        <p:spPr>
          <a:xfrm>
            <a:off x="641349" y="1917700"/>
            <a:ext cx="6095999" cy="4524315"/>
          </a:xfrm>
          <a:prstGeom prst="rect">
            <a:avLst/>
          </a:prstGeom>
          <a:noFill/>
        </p:spPr>
        <p:txBody>
          <a:bodyPr wrap="square" rtlCol="0">
            <a:spAutoFit/>
          </a:bodyPr>
          <a:lstStyle/>
          <a:p>
            <a:pPr>
              <a:buNone/>
            </a:pPr>
            <a:r>
              <a:rPr lang="en-US" dirty="0">
                <a:latin typeface="TT Hoves" panose="020B0604020202020204" charset="0"/>
              </a:rPr>
              <a:t>This project focused on analyzing </a:t>
            </a:r>
            <a:r>
              <a:rPr lang="en-US" b="1" dirty="0">
                <a:latin typeface="TT Hoves" panose="020B0604020202020204" charset="0"/>
              </a:rPr>
              <a:t>IMDB movie ratings</a:t>
            </a:r>
            <a:r>
              <a:rPr lang="en-US" dirty="0">
                <a:latin typeface="TT Hoves" panose="020B0604020202020204" charset="0"/>
              </a:rPr>
              <a:t> to determine the factors influencing a film's success. Using a structured dataset, various attributes like </a:t>
            </a:r>
            <a:r>
              <a:rPr lang="en-US" b="1" dirty="0">
                <a:latin typeface="TT Hoves" panose="020B0604020202020204" charset="0"/>
              </a:rPr>
              <a:t>genre, duration, language, director, and budget</a:t>
            </a:r>
            <a:r>
              <a:rPr lang="en-US" dirty="0">
                <a:latin typeface="TT Hoves" panose="020B0604020202020204" charset="0"/>
              </a:rPr>
              <a:t> were examined to identify their impact on ratings. The insights derived help </a:t>
            </a:r>
            <a:r>
              <a:rPr lang="en-US" b="1" dirty="0">
                <a:latin typeface="TT Hoves" panose="020B0604020202020204" charset="0"/>
              </a:rPr>
              <a:t>filmmakers, producers, and investors</a:t>
            </a:r>
            <a:r>
              <a:rPr lang="en-US" dirty="0">
                <a:latin typeface="TT Hoves" panose="020B0604020202020204" charset="0"/>
              </a:rPr>
              <a:t> make data-driven decisions when planning future productions.</a:t>
            </a:r>
          </a:p>
          <a:p>
            <a:pPr>
              <a:buNone/>
            </a:pPr>
            <a:endParaRPr lang="en-US" dirty="0">
              <a:latin typeface="TT Hoves" panose="020B0604020202020204" charset="0"/>
            </a:endParaRPr>
          </a:p>
          <a:p>
            <a:pPr>
              <a:buNone/>
            </a:pPr>
            <a:endParaRPr lang="en-US" dirty="0">
              <a:latin typeface="TT Hoves" panose="020B0604020202020204" charset="0"/>
            </a:endParaRPr>
          </a:p>
          <a:p>
            <a:pPr>
              <a:buNone/>
            </a:pPr>
            <a:r>
              <a:rPr lang="en-US" b="1" dirty="0">
                <a:latin typeface="TT Hoves" panose="020B0604020202020204" charset="0"/>
              </a:rPr>
              <a:t>Objective:</a:t>
            </a:r>
          </a:p>
          <a:p>
            <a:pPr>
              <a:buFont typeface="Arial" panose="020B0604020202020204" pitchFamily="34" charset="0"/>
              <a:buChar char="•"/>
            </a:pPr>
            <a:r>
              <a:rPr lang="en-US" dirty="0">
                <a:latin typeface="TT Hoves" panose="020B0604020202020204" charset="0"/>
              </a:rPr>
              <a:t>Determine the most </a:t>
            </a:r>
            <a:r>
              <a:rPr lang="en-US" b="1" dirty="0">
                <a:latin typeface="TT Hoves" panose="020B0604020202020204" charset="0"/>
              </a:rPr>
              <a:t>popular movie genres</a:t>
            </a:r>
            <a:r>
              <a:rPr lang="en-US" dirty="0">
                <a:latin typeface="TT Hoves" panose="020B0604020202020204" charset="0"/>
              </a:rPr>
              <a:t> and their correlation with high ratings.</a:t>
            </a:r>
          </a:p>
          <a:p>
            <a:pPr>
              <a:buFont typeface="Arial" panose="020B0604020202020204" pitchFamily="34" charset="0"/>
              <a:buChar char="•"/>
            </a:pPr>
            <a:r>
              <a:rPr lang="en-US" dirty="0">
                <a:latin typeface="TT Hoves" panose="020B0604020202020204" charset="0"/>
              </a:rPr>
              <a:t>Analyze how </a:t>
            </a:r>
            <a:r>
              <a:rPr lang="en-US" b="1" dirty="0">
                <a:latin typeface="TT Hoves" panose="020B0604020202020204" charset="0"/>
              </a:rPr>
              <a:t>movie duration</a:t>
            </a:r>
            <a:r>
              <a:rPr lang="en-US" dirty="0">
                <a:latin typeface="TT Hoves" panose="020B0604020202020204" charset="0"/>
              </a:rPr>
              <a:t> affects viewer reception.</a:t>
            </a:r>
          </a:p>
          <a:p>
            <a:pPr>
              <a:buFont typeface="Arial" panose="020B0604020202020204" pitchFamily="34" charset="0"/>
              <a:buChar char="•"/>
            </a:pPr>
            <a:r>
              <a:rPr lang="en-US" dirty="0">
                <a:latin typeface="TT Hoves" panose="020B0604020202020204" charset="0"/>
              </a:rPr>
              <a:t>Evaluate the </a:t>
            </a:r>
            <a:r>
              <a:rPr lang="en-US" b="1" dirty="0">
                <a:latin typeface="TT Hoves" panose="020B0604020202020204" charset="0"/>
              </a:rPr>
              <a:t>influence of directors and budgets</a:t>
            </a:r>
            <a:r>
              <a:rPr lang="en-US" dirty="0">
                <a:latin typeface="TT Hoves" panose="020B0604020202020204" charset="0"/>
              </a:rPr>
              <a:t> on a film’s performance.</a:t>
            </a:r>
          </a:p>
          <a:p>
            <a:pPr>
              <a:buNone/>
            </a:pPr>
            <a:endParaRPr lang="en-US" dirty="0">
              <a:latin typeface="TT Hoves" panose="020B0604020202020204" charset="0"/>
            </a:endParaRPr>
          </a:p>
        </p:txBody>
      </p:sp>
    </p:spTree>
    <p:extLst>
      <p:ext uri="{BB962C8B-B14F-4D97-AF65-F5344CB8AC3E}">
        <p14:creationId xmlns:p14="http://schemas.microsoft.com/office/powerpoint/2010/main" val="4236410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ED44D-3842-C1E1-81D7-5BBC5B8E33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724CD3-4840-5E64-6484-4802C9631846}"/>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91095175-AA85-63FE-4FB4-23182F7DD33D}"/>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13152D31-1622-1658-ADED-875022B1F1FF}"/>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8C04CF97-0D70-4130-9F42-09CD4372A4D0}"/>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041498DF-D105-11D4-4274-B3A47252F5B7}"/>
              </a:ext>
            </a:extLst>
          </p:cNvPr>
          <p:cNvSpPr txBox="1"/>
          <p:nvPr/>
        </p:nvSpPr>
        <p:spPr>
          <a:xfrm>
            <a:off x="668363" y="1536700"/>
            <a:ext cx="6175325" cy="3693319"/>
          </a:xfrm>
          <a:prstGeom prst="rect">
            <a:avLst/>
          </a:prstGeom>
          <a:noFill/>
        </p:spPr>
        <p:txBody>
          <a:bodyPr wrap="square" rtlCol="0">
            <a:spAutoFit/>
          </a:bodyPr>
          <a:lstStyle/>
          <a:p>
            <a:pPr>
              <a:buNone/>
            </a:pPr>
            <a:r>
              <a:rPr lang="en-US" b="1" dirty="0">
                <a:latin typeface="TT Hoves" panose="020B0604020202020204" charset="0"/>
              </a:rPr>
              <a:t>Approach:</a:t>
            </a:r>
          </a:p>
          <a:p>
            <a:pPr>
              <a:buNone/>
            </a:pPr>
            <a:endParaRPr lang="en-US" b="1" dirty="0">
              <a:latin typeface="TT Hoves" panose="020B0604020202020204" charset="0"/>
            </a:endParaRPr>
          </a:p>
          <a:p>
            <a:pPr>
              <a:buFont typeface="+mj-lt"/>
              <a:buAutoNum type="arabicPeriod"/>
            </a:pPr>
            <a:r>
              <a:rPr lang="en-US" b="1" dirty="0">
                <a:latin typeface="TT Hoves" panose="020B0604020202020204" charset="0"/>
              </a:rPr>
              <a:t>Data Cleaning &amp; Preprocessing:</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Removed missing or inconsistent values.</a:t>
            </a:r>
          </a:p>
          <a:p>
            <a:pPr marL="742950" lvl="1" indent="-285750">
              <a:buFont typeface="+mj-lt"/>
              <a:buAutoNum type="arabicPeriod"/>
            </a:pPr>
            <a:r>
              <a:rPr lang="en-US" dirty="0">
                <a:latin typeface="TT Hoves" panose="020B0604020202020204" charset="0"/>
              </a:rPr>
              <a:t>Standardized numerical and categorical fields for analysis.</a:t>
            </a:r>
          </a:p>
          <a:p>
            <a:pPr marL="742950" lvl="1" indent="-285750">
              <a:buFont typeface="+mj-lt"/>
              <a:buAutoNum type="arabicPeriod"/>
            </a:pPr>
            <a:endParaRPr lang="en-US" dirty="0">
              <a:latin typeface="TT Hoves" panose="020B0604020202020204" charset="0"/>
            </a:endParaRPr>
          </a:p>
          <a:p>
            <a:pPr>
              <a:buFont typeface="+mj-lt"/>
              <a:buAutoNum type="arabicPeriod"/>
            </a:pPr>
            <a:r>
              <a:rPr lang="en-US" b="1" dirty="0">
                <a:latin typeface="TT Hoves" panose="020B0604020202020204" charset="0"/>
              </a:rPr>
              <a:t>Statistical &amp; Visual Analysis:</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Used </a:t>
            </a:r>
            <a:r>
              <a:rPr lang="en-US" b="1" dirty="0">
                <a:latin typeface="TT Hoves" panose="020B0604020202020204" charset="0"/>
              </a:rPr>
              <a:t>descriptive statistics</a:t>
            </a:r>
            <a:r>
              <a:rPr lang="en-US" dirty="0">
                <a:latin typeface="TT Hoves" panose="020B0604020202020204" charset="0"/>
              </a:rPr>
              <a:t> (COUNTIF, AVERAGE, PERCENTILE).</a:t>
            </a:r>
          </a:p>
          <a:p>
            <a:pPr marL="742950" lvl="1" indent="-285750">
              <a:buFont typeface="+mj-lt"/>
              <a:buAutoNum type="arabicPeriod"/>
            </a:pPr>
            <a:r>
              <a:rPr lang="en-US" dirty="0">
                <a:latin typeface="TT Hoves" panose="020B0604020202020204" charset="0"/>
              </a:rPr>
              <a:t>Created </a:t>
            </a:r>
            <a:r>
              <a:rPr lang="en-US" b="1" dirty="0">
                <a:latin typeface="TT Hoves" panose="020B0604020202020204" charset="0"/>
              </a:rPr>
              <a:t>scatter plots and correlation matrices</a:t>
            </a:r>
            <a:r>
              <a:rPr lang="en-US" dirty="0">
                <a:latin typeface="TT Hoves" panose="020B0604020202020204" charset="0"/>
              </a:rPr>
              <a:t> to detect patterns.</a:t>
            </a:r>
          </a:p>
          <a:p>
            <a:pPr>
              <a:buNone/>
            </a:pPr>
            <a:endParaRPr lang="en-US" dirty="0">
              <a:latin typeface="TT Hoves" panose="020B0604020202020204" charset="0"/>
            </a:endParaRPr>
          </a:p>
        </p:txBody>
      </p:sp>
    </p:spTree>
    <p:extLst>
      <p:ext uri="{BB962C8B-B14F-4D97-AF65-F5344CB8AC3E}">
        <p14:creationId xmlns:p14="http://schemas.microsoft.com/office/powerpoint/2010/main" val="903418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5624-C980-E674-78B8-99FF202F62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72CF5E-9608-C4AA-892B-E1581AF22619}"/>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Count of movies in each genre</a:t>
            </a:r>
          </a:p>
          <a:p>
            <a:endParaRPr lang="en-US" dirty="0"/>
          </a:p>
          <a:p>
            <a:r>
              <a:rPr lang="en-US" dirty="0"/>
              <a:t>          </a:t>
            </a:r>
          </a:p>
        </p:txBody>
      </p:sp>
      <p:sp>
        <p:nvSpPr>
          <p:cNvPr id="3" name="AutoShape 3">
            <a:extLst>
              <a:ext uri="{FF2B5EF4-FFF2-40B4-BE49-F238E27FC236}">
                <a16:creationId xmlns:a16="http://schemas.microsoft.com/office/drawing/2014/main" id="{958E7581-E32D-156C-1C0D-B049F358CD82}"/>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BB41B32B-1A1C-44EE-8473-96DCDFE1F217}"/>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8173CFDB-B1EC-AE42-7947-10AFB725CFF7}"/>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8" name="Picture 7">
            <a:extLst>
              <a:ext uri="{FF2B5EF4-FFF2-40B4-BE49-F238E27FC236}">
                <a16:creationId xmlns:a16="http://schemas.microsoft.com/office/drawing/2014/main" id="{DAAB5D80-181D-8507-AC47-3D12CA4177C1}"/>
              </a:ext>
            </a:extLst>
          </p:cNvPr>
          <p:cNvPicPr>
            <a:picLocks noChangeAspect="1"/>
          </p:cNvPicPr>
          <p:nvPr/>
        </p:nvPicPr>
        <p:blipFill>
          <a:blip r:embed="rId3"/>
          <a:stretch>
            <a:fillRect/>
          </a:stretch>
        </p:blipFill>
        <p:spPr>
          <a:xfrm>
            <a:off x="603250" y="1899682"/>
            <a:ext cx="6288063" cy="3751818"/>
          </a:xfrm>
          <a:prstGeom prst="rect">
            <a:avLst/>
          </a:prstGeom>
        </p:spPr>
      </p:pic>
    </p:spTree>
    <p:extLst>
      <p:ext uri="{BB962C8B-B14F-4D97-AF65-F5344CB8AC3E}">
        <p14:creationId xmlns:p14="http://schemas.microsoft.com/office/powerpoint/2010/main" val="2353712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E9B2E-69A6-5359-9E11-23DCA77239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08E43E-D29D-4747-3F2E-5210B46C9CAE}"/>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r>
              <a:rPr lang="en-US" sz="1800" b="0" i="0" u="none" strike="noStrike" baseline="0" dirty="0">
                <a:solidFill>
                  <a:srgbClr val="000000"/>
                </a:solidFill>
                <a:latin typeface="Georgia" panose="02040502050405020303" pitchFamily="18" charset="0"/>
              </a:rPr>
              <a:t>The trendline indicates a slight positive correlation between movie </a:t>
            </a:r>
          </a:p>
          <a:p>
            <a:r>
              <a:rPr lang="en-US" dirty="0">
                <a:solidFill>
                  <a:srgbClr val="000000"/>
                </a:solidFill>
                <a:latin typeface="Georgia" panose="02040502050405020303" pitchFamily="18" charset="0"/>
              </a:rPr>
              <a:t>          </a:t>
            </a:r>
            <a:r>
              <a:rPr lang="en-US" sz="1800" b="0" i="0" u="none" strike="noStrike" baseline="0" dirty="0">
                <a:solidFill>
                  <a:srgbClr val="000000"/>
                </a:solidFill>
                <a:latin typeface="Georgia" panose="02040502050405020303" pitchFamily="18" charset="0"/>
              </a:rPr>
              <a:t>duration and IMDB score. </a:t>
            </a:r>
            <a:endParaRPr lang="en-US" dirty="0"/>
          </a:p>
          <a:p>
            <a:r>
              <a:rPr lang="en-US" dirty="0"/>
              <a:t>          </a:t>
            </a:r>
          </a:p>
        </p:txBody>
      </p:sp>
      <p:sp>
        <p:nvSpPr>
          <p:cNvPr id="3" name="AutoShape 3">
            <a:extLst>
              <a:ext uri="{FF2B5EF4-FFF2-40B4-BE49-F238E27FC236}">
                <a16:creationId xmlns:a16="http://schemas.microsoft.com/office/drawing/2014/main" id="{BC8A9AE3-BC5F-B336-98EA-1C0482933EF9}"/>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24A501DF-1784-1467-C094-3A5EA4664C62}"/>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800C2B77-7B2C-846C-3EB0-0744655B03A7}"/>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7" name="Picture 6">
            <a:extLst>
              <a:ext uri="{FF2B5EF4-FFF2-40B4-BE49-F238E27FC236}">
                <a16:creationId xmlns:a16="http://schemas.microsoft.com/office/drawing/2014/main" id="{1625B2DA-80E4-5094-DA5C-466C529B97D4}"/>
              </a:ext>
            </a:extLst>
          </p:cNvPr>
          <p:cNvPicPr>
            <a:picLocks noChangeAspect="1"/>
          </p:cNvPicPr>
          <p:nvPr/>
        </p:nvPicPr>
        <p:blipFill>
          <a:blip r:embed="rId3"/>
          <a:stretch>
            <a:fillRect/>
          </a:stretch>
        </p:blipFill>
        <p:spPr>
          <a:xfrm>
            <a:off x="690588" y="1993900"/>
            <a:ext cx="6175325" cy="3638140"/>
          </a:xfrm>
          <a:prstGeom prst="rect">
            <a:avLst/>
          </a:prstGeom>
        </p:spPr>
      </p:pic>
    </p:spTree>
    <p:extLst>
      <p:ext uri="{BB962C8B-B14F-4D97-AF65-F5344CB8AC3E}">
        <p14:creationId xmlns:p14="http://schemas.microsoft.com/office/powerpoint/2010/main" val="701856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1E7D9-C9ED-B475-5EA6-DA0963BFEE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BF3366-862F-E2FA-EA17-46B5B3053782}"/>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r>
              <a:rPr lang="en-US" dirty="0">
                <a:solidFill>
                  <a:srgbClr val="000000"/>
                </a:solidFill>
                <a:latin typeface="Georgia" panose="02040502050405020303" pitchFamily="18" charset="0"/>
              </a:rPr>
              <a:t>           </a:t>
            </a:r>
            <a:r>
              <a:rPr lang="en-US" sz="1800" b="0" i="0" u="none" strike="noStrike" baseline="0" dirty="0">
                <a:solidFill>
                  <a:srgbClr val="000000"/>
                </a:solidFill>
                <a:latin typeface="Georgia" panose="02040502050405020303" pitchFamily="18" charset="0"/>
              </a:rPr>
              <a:t>English leads in volume, but smaller languages like Persian and                            </a:t>
            </a:r>
          </a:p>
          <a:p>
            <a:r>
              <a:rPr lang="en-US" dirty="0">
                <a:solidFill>
                  <a:srgbClr val="000000"/>
                </a:solidFill>
                <a:latin typeface="Georgia" panose="02040502050405020303" pitchFamily="18" charset="0"/>
              </a:rPr>
              <a:t>           </a:t>
            </a:r>
            <a:r>
              <a:rPr lang="en-US" sz="1800" b="0" i="0" u="none" strike="noStrike" baseline="0" dirty="0">
                <a:solidFill>
                  <a:srgbClr val="000000"/>
                </a:solidFill>
                <a:latin typeface="Georgia" panose="02040502050405020303" pitchFamily="18" charset="0"/>
              </a:rPr>
              <a:t>Telugu excel in quality.   </a:t>
            </a:r>
            <a:endParaRPr lang="en-US" dirty="0"/>
          </a:p>
        </p:txBody>
      </p:sp>
      <p:sp>
        <p:nvSpPr>
          <p:cNvPr id="3" name="AutoShape 3">
            <a:extLst>
              <a:ext uri="{FF2B5EF4-FFF2-40B4-BE49-F238E27FC236}">
                <a16:creationId xmlns:a16="http://schemas.microsoft.com/office/drawing/2014/main" id="{53ECC844-EA2A-F8E0-6ADC-0B4C5B044A97}"/>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0C9013DE-0DB9-464E-B9AE-127B0B28D7B2}"/>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txBody>
          <a:bodyPr/>
          <a:lstStyle/>
          <a:p>
            <a:endParaRPr lang="en-US" dirty="0"/>
          </a:p>
        </p:txBody>
      </p:sp>
      <p:sp>
        <p:nvSpPr>
          <p:cNvPr id="5" name="AutoShape 5">
            <a:extLst>
              <a:ext uri="{FF2B5EF4-FFF2-40B4-BE49-F238E27FC236}">
                <a16:creationId xmlns:a16="http://schemas.microsoft.com/office/drawing/2014/main" id="{BD42A931-DECF-1D5E-5EC7-0BBB2DE3A7EB}"/>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8" name="Picture 7">
            <a:extLst>
              <a:ext uri="{FF2B5EF4-FFF2-40B4-BE49-F238E27FC236}">
                <a16:creationId xmlns:a16="http://schemas.microsoft.com/office/drawing/2014/main" id="{DE71006D-4238-8C32-9942-1CFE0FFBFBA2}"/>
              </a:ext>
            </a:extLst>
          </p:cNvPr>
          <p:cNvPicPr>
            <a:picLocks noChangeAspect="1"/>
          </p:cNvPicPr>
          <p:nvPr/>
        </p:nvPicPr>
        <p:blipFill>
          <a:blip r:embed="rId3"/>
          <a:stretch>
            <a:fillRect/>
          </a:stretch>
        </p:blipFill>
        <p:spPr>
          <a:xfrm>
            <a:off x="673362" y="1726418"/>
            <a:ext cx="6192550" cy="3619579"/>
          </a:xfrm>
          <a:prstGeom prst="rect">
            <a:avLst/>
          </a:prstGeom>
        </p:spPr>
      </p:pic>
    </p:spTree>
    <p:extLst>
      <p:ext uri="{BB962C8B-B14F-4D97-AF65-F5344CB8AC3E}">
        <p14:creationId xmlns:p14="http://schemas.microsoft.com/office/powerpoint/2010/main" val="3131897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7984B-A6D0-7AB6-6A12-1BFBAB1EAD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982DE1-1DE2-F90E-8D61-5C05A0205994}"/>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r>
              <a:rPr lang="en-US" dirty="0">
                <a:solidFill>
                  <a:srgbClr val="000000"/>
                </a:solidFill>
                <a:latin typeface="Georgia" panose="02040502050405020303" pitchFamily="18" charset="0"/>
              </a:rPr>
              <a:t>           PROFITS AND BUDGETS</a:t>
            </a: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a:p>
            <a:endParaRPr lang="en-US" sz="1800" b="0" i="0" u="none" strike="noStrike" baseline="0" dirty="0">
              <a:solidFill>
                <a:srgbClr val="000000"/>
              </a:solidFill>
              <a:latin typeface="Georgia" panose="02040502050405020303" pitchFamily="18" charset="0"/>
            </a:endParaRPr>
          </a:p>
          <a:p>
            <a:endParaRPr lang="en-US" dirty="0">
              <a:solidFill>
                <a:srgbClr val="000000"/>
              </a:solidFill>
              <a:latin typeface="Georgia" panose="02040502050405020303" pitchFamily="18" charset="0"/>
            </a:endParaRPr>
          </a:p>
        </p:txBody>
      </p:sp>
      <p:sp>
        <p:nvSpPr>
          <p:cNvPr id="3" name="AutoShape 3">
            <a:extLst>
              <a:ext uri="{FF2B5EF4-FFF2-40B4-BE49-F238E27FC236}">
                <a16:creationId xmlns:a16="http://schemas.microsoft.com/office/drawing/2014/main" id="{5FB0A263-E6E4-5739-F9CA-5395E266AB93}"/>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DA63E8EA-51E8-E9B1-FBCD-BF0629C85EF9}"/>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txBody>
          <a:bodyPr/>
          <a:lstStyle/>
          <a:p>
            <a:endParaRPr lang="en-US" dirty="0"/>
          </a:p>
        </p:txBody>
      </p:sp>
      <p:sp>
        <p:nvSpPr>
          <p:cNvPr id="5" name="AutoShape 5">
            <a:extLst>
              <a:ext uri="{FF2B5EF4-FFF2-40B4-BE49-F238E27FC236}">
                <a16:creationId xmlns:a16="http://schemas.microsoft.com/office/drawing/2014/main" id="{7FFD32D3-00E0-36E4-3E64-D608A3AA4B32}"/>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7" name="Picture 6">
            <a:extLst>
              <a:ext uri="{FF2B5EF4-FFF2-40B4-BE49-F238E27FC236}">
                <a16:creationId xmlns:a16="http://schemas.microsoft.com/office/drawing/2014/main" id="{97B43D83-34D7-1605-05B6-528380B16FFB}"/>
              </a:ext>
            </a:extLst>
          </p:cNvPr>
          <p:cNvPicPr>
            <a:picLocks noChangeAspect="1"/>
          </p:cNvPicPr>
          <p:nvPr/>
        </p:nvPicPr>
        <p:blipFill>
          <a:blip r:embed="rId3"/>
          <a:stretch>
            <a:fillRect/>
          </a:stretch>
        </p:blipFill>
        <p:spPr>
          <a:xfrm>
            <a:off x="708025" y="1732672"/>
            <a:ext cx="6009752" cy="4012678"/>
          </a:xfrm>
          <a:prstGeom prst="rect">
            <a:avLst/>
          </a:prstGeom>
        </p:spPr>
      </p:pic>
      <p:pic>
        <p:nvPicPr>
          <p:cNvPr id="10" name="Picture 9">
            <a:extLst>
              <a:ext uri="{FF2B5EF4-FFF2-40B4-BE49-F238E27FC236}">
                <a16:creationId xmlns:a16="http://schemas.microsoft.com/office/drawing/2014/main" id="{DC12617C-1D4F-282D-F884-E8F599474DC8}"/>
              </a:ext>
            </a:extLst>
          </p:cNvPr>
          <p:cNvPicPr>
            <a:picLocks noChangeAspect="1"/>
          </p:cNvPicPr>
          <p:nvPr/>
        </p:nvPicPr>
        <p:blipFill>
          <a:blip r:embed="rId4"/>
          <a:stretch>
            <a:fillRect/>
          </a:stretch>
        </p:blipFill>
        <p:spPr>
          <a:xfrm>
            <a:off x="708025" y="6168586"/>
            <a:ext cx="6140450" cy="3631678"/>
          </a:xfrm>
          <a:prstGeom prst="rect">
            <a:avLst/>
          </a:prstGeom>
        </p:spPr>
      </p:pic>
    </p:spTree>
    <p:extLst>
      <p:ext uri="{BB962C8B-B14F-4D97-AF65-F5344CB8AC3E}">
        <p14:creationId xmlns:p14="http://schemas.microsoft.com/office/powerpoint/2010/main" val="710775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12F61-DF37-F5A8-377B-9E2B663525D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734C01-943F-D4DF-3CD1-BA9785AF64FC}"/>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36CE5568-103B-9615-583F-BEDC8A2C3D56}"/>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9538F01A-CCF6-F45E-D5D0-994203042F97}"/>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F76A4FAB-8984-D5CF-28DF-990BAA317885}"/>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EC53A778-373C-5897-17FE-B7279997C3EB}"/>
              </a:ext>
            </a:extLst>
          </p:cNvPr>
          <p:cNvSpPr txBox="1"/>
          <p:nvPr/>
        </p:nvSpPr>
        <p:spPr>
          <a:xfrm>
            <a:off x="690586" y="2185387"/>
            <a:ext cx="6175325" cy="3139321"/>
          </a:xfrm>
          <a:prstGeom prst="rect">
            <a:avLst/>
          </a:prstGeom>
          <a:noFill/>
        </p:spPr>
        <p:txBody>
          <a:bodyPr wrap="square" rtlCol="0">
            <a:spAutoFit/>
          </a:bodyPr>
          <a:lstStyle/>
          <a:p>
            <a:r>
              <a:rPr lang="en-US" b="1" dirty="0">
                <a:latin typeface="TT Hoves" panose="020B0604020202020204" charset="0"/>
              </a:rPr>
              <a:t>Key Insights:</a:t>
            </a:r>
          </a:p>
          <a:p>
            <a:pPr marL="342900" indent="-342900">
              <a:buFont typeface="+mj-lt"/>
              <a:buAutoNum type="arabicPeriod"/>
            </a:pPr>
            <a:endParaRPr lang="en-US" b="1" dirty="0">
              <a:latin typeface="TT Hoves" panose="020B0604020202020204" charset="0"/>
            </a:endParaRPr>
          </a:p>
          <a:p>
            <a:pPr marL="342900" indent="-342900">
              <a:buFont typeface="+mj-lt"/>
              <a:buAutoNum type="arabicPeriod"/>
            </a:pPr>
            <a:r>
              <a:rPr lang="en-US" b="1" dirty="0">
                <a:latin typeface="TT Hoves" panose="020B0604020202020204" charset="0"/>
              </a:rPr>
              <a:t>Genres like Action, Comedy, and Drama</a:t>
            </a:r>
            <a:r>
              <a:rPr lang="en-US" dirty="0">
                <a:latin typeface="TT Hoves" panose="020B0604020202020204" charset="0"/>
              </a:rPr>
              <a:t> have consistently higher ratings.</a:t>
            </a:r>
          </a:p>
          <a:p>
            <a:pPr marL="342900" indent="-342900">
              <a:buFont typeface="+mj-lt"/>
              <a:buAutoNum type="arabicPeriod"/>
            </a:pPr>
            <a:r>
              <a:rPr lang="en-US" b="1" dirty="0">
                <a:latin typeface="TT Hoves" panose="020B0604020202020204" charset="0"/>
              </a:rPr>
              <a:t>Movie duration</a:t>
            </a:r>
            <a:r>
              <a:rPr lang="en-US" dirty="0">
                <a:latin typeface="TT Hoves" panose="020B0604020202020204" charset="0"/>
              </a:rPr>
              <a:t> does not have a strong correlation with ratings; both short and long films perform well.</a:t>
            </a:r>
          </a:p>
          <a:p>
            <a:pPr marL="342900" indent="-342900">
              <a:buFont typeface="+mj-lt"/>
              <a:buAutoNum type="arabicPeriod"/>
            </a:pPr>
            <a:r>
              <a:rPr lang="en-US" b="1" dirty="0">
                <a:latin typeface="TT Hoves" panose="020B0604020202020204" charset="0"/>
              </a:rPr>
              <a:t>Renowned directors</a:t>
            </a:r>
            <a:r>
              <a:rPr lang="en-US" dirty="0">
                <a:latin typeface="TT Hoves" panose="020B0604020202020204" charset="0"/>
              </a:rPr>
              <a:t> tend to receive higher average ratings, proving the importance of industry reputation.</a:t>
            </a:r>
          </a:p>
          <a:p>
            <a:pPr marL="342900" indent="-342900">
              <a:buFont typeface="+mj-lt"/>
              <a:buAutoNum type="arabicPeriod"/>
            </a:pPr>
            <a:r>
              <a:rPr lang="en-US" b="1" dirty="0">
                <a:latin typeface="TT Hoves" panose="020B0604020202020204" charset="0"/>
              </a:rPr>
              <a:t>Higher budgets often lead to better-rated movies</a:t>
            </a:r>
            <a:r>
              <a:rPr lang="en-US" dirty="0">
                <a:latin typeface="TT Hoves" panose="020B0604020202020204" charset="0"/>
              </a:rPr>
              <a:t>, but independent films can also achieve high scores with strong storytelling.</a:t>
            </a:r>
          </a:p>
        </p:txBody>
      </p:sp>
    </p:spTree>
    <p:extLst>
      <p:ext uri="{BB962C8B-B14F-4D97-AF65-F5344CB8AC3E}">
        <p14:creationId xmlns:p14="http://schemas.microsoft.com/office/powerpoint/2010/main" val="840548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9D419-77D0-E627-3A48-5401A3ADF6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E79F83-2E66-B244-343F-6852EE0B0646}"/>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F2B79DB9-BC81-1F83-B937-A2E58A6DE0B2}"/>
              </a:ext>
            </a:extLst>
          </p:cNvPr>
          <p:cNvSpPr/>
          <p:nvPr/>
        </p:nvSpPr>
        <p:spPr>
          <a:xfrm flipH="1" flipV="1">
            <a:off x="6902450" y="0"/>
            <a:ext cx="0" cy="1363772"/>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E58D3AC2-A9DA-C826-AB81-B8D6A6E1FC30}"/>
              </a:ext>
            </a:extLst>
          </p:cNvPr>
          <p:cNvSpPr/>
          <p:nvPr/>
        </p:nvSpPr>
        <p:spPr>
          <a:xfrm flipH="1" flipV="1">
            <a:off x="514088" y="22431"/>
            <a:ext cx="0" cy="1066956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DABBA570-DD1F-528B-948A-E625CFE68618}"/>
              </a:ext>
            </a:extLst>
          </p:cNvPr>
          <p:cNvSpPr/>
          <p:nvPr/>
        </p:nvSpPr>
        <p:spPr>
          <a:xfrm>
            <a:off x="0" y="10223500"/>
            <a:ext cx="2463330" cy="9731"/>
          </a:xfrm>
          <a:prstGeom prst="line">
            <a:avLst/>
          </a:prstGeom>
          <a:ln w="57150" cap="flat">
            <a:solidFill>
              <a:srgbClr val="333652"/>
            </a:solidFill>
            <a:prstDash val="solid"/>
            <a:headEnd type="none" w="sm" len="sm"/>
            <a:tailEnd type="none" w="sm" len="sm"/>
          </a:ln>
        </p:spPr>
      </p:sp>
      <p:grpSp>
        <p:nvGrpSpPr>
          <p:cNvPr id="6" name="Group 6">
            <a:extLst>
              <a:ext uri="{FF2B5EF4-FFF2-40B4-BE49-F238E27FC236}">
                <a16:creationId xmlns:a16="http://schemas.microsoft.com/office/drawing/2014/main" id="{58709942-63A8-D74F-33B4-9F29BC5B1EE3}"/>
              </a:ext>
            </a:extLst>
          </p:cNvPr>
          <p:cNvGrpSpPr/>
          <p:nvPr/>
        </p:nvGrpSpPr>
        <p:grpSpPr>
          <a:xfrm>
            <a:off x="0" y="374091"/>
            <a:ext cx="7510327" cy="763818"/>
            <a:chOff x="0" y="0"/>
            <a:chExt cx="2691532" cy="273735"/>
          </a:xfrm>
        </p:grpSpPr>
        <p:sp>
          <p:nvSpPr>
            <p:cNvPr id="7" name="Freeform 7">
              <a:extLst>
                <a:ext uri="{FF2B5EF4-FFF2-40B4-BE49-F238E27FC236}">
                  <a16:creationId xmlns:a16="http://schemas.microsoft.com/office/drawing/2014/main" id="{A5A1966A-FC68-EBE9-5EFB-C6E857A2052F}"/>
                </a:ext>
              </a:extLst>
            </p:cNvPr>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a:extLst>
                <a:ext uri="{FF2B5EF4-FFF2-40B4-BE49-F238E27FC236}">
                  <a16:creationId xmlns:a16="http://schemas.microsoft.com/office/drawing/2014/main" id="{A638D8FB-FC9A-7633-63ED-5A88A6EEB561}"/>
                </a:ext>
              </a:extLst>
            </p:cNvPr>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a:extLst>
              <a:ext uri="{FF2B5EF4-FFF2-40B4-BE49-F238E27FC236}">
                <a16:creationId xmlns:a16="http://schemas.microsoft.com/office/drawing/2014/main" id="{E4EC74B2-055B-09FF-08C8-D81F445B070D}"/>
              </a:ext>
            </a:extLst>
          </p:cNvPr>
          <p:cNvSpPr txBox="1"/>
          <p:nvPr/>
        </p:nvSpPr>
        <p:spPr>
          <a:xfrm>
            <a:off x="-1860550" y="634172"/>
            <a:ext cx="7510327" cy="243656"/>
          </a:xfrm>
          <a:prstGeom prst="rect">
            <a:avLst/>
          </a:prstGeom>
        </p:spPr>
        <p:txBody>
          <a:bodyPr lIns="0" tIns="0" rIns="0" bIns="0" rtlCol="0" anchor="t">
            <a:spAutoFit/>
          </a:bodyPr>
          <a:lstStyle/>
          <a:p>
            <a:pPr algn="ctr">
              <a:lnSpc>
                <a:spcPts val="1920"/>
              </a:lnSpc>
              <a:spcBef>
                <a:spcPct val="0"/>
              </a:spcBef>
            </a:pPr>
            <a:r>
              <a:rPr lang="en-US" b="1" spc="128" dirty="0">
                <a:solidFill>
                  <a:srgbClr val="E0E0E0"/>
                </a:solidFill>
                <a:latin typeface="TT Hoves Bold"/>
                <a:ea typeface="TT Hoves Bold"/>
                <a:cs typeface="TT Hoves Bold"/>
                <a:sym typeface="TT Hoves Bold"/>
              </a:rPr>
              <a:t>Bank Loan Case Study</a:t>
            </a:r>
          </a:p>
        </p:txBody>
      </p:sp>
      <p:sp>
        <p:nvSpPr>
          <p:cNvPr id="10" name="TextBox 9">
            <a:extLst>
              <a:ext uri="{FF2B5EF4-FFF2-40B4-BE49-F238E27FC236}">
                <a16:creationId xmlns:a16="http://schemas.microsoft.com/office/drawing/2014/main" id="{AA13D7B5-42E8-C3F6-0687-8775CC16705E}"/>
              </a:ext>
            </a:extLst>
          </p:cNvPr>
          <p:cNvSpPr txBox="1"/>
          <p:nvPr/>
        </p:nvSpPr>
        <p:spPr>
          <a:xfrm>
            <a:off x="641348" y="1250972"/>
            <a:ext cx="5603553" cy="369332"/>
          </a:xfrm>
          <a:prstGeom prst="rect">
            <a:avLst/>
          </a:prstGeom>
          <a:noFill/>
        </p:spPr>
        <p:txBody>
          <a:bodyPr wrap="square" rtlCol="0">
            <a:spAutoFit/>
          </a:bodyPr>
          <a:lstStyle/>
          <a:p>
            <a:r>
              <a:rPr lang="en-US" dirty="0"/>
              <a:t>Exploratory Data Analysis on Loan Approval &amp; Defaults</a:t>
            </a:r>
          </a:p>
        </p:txBody>
      </p:sp>
      <p:sp>
        <p:nvSpPr>
          <p:cNvPr id="11" name="TextBox 10">
            <a:extLst>
              <a:ext uri="{FF2B5EF4-FFF2-40B4-BE49-F238E27FC236}">
                <a16:creationId xmlns:a16="http://schemas.microsoft.com/office/drawing/2014/main" id="{E6F8AF2C-ABB6-DAC4-9DE3-86DE14EEC366}"/>
              </a:ext>
            </a:extLst>
          </p:cNvPr>
          <p:cNvSpPr txBox="1"/>
          <p:nvPr/>
        </p:nvSpPr>
        <p:spPr>
          <a:xfrm>
            <a:off x="641349" y="1917700"/>
            <a:ext cx="6095999" cy="4801314"/>
          </a:xfrm>
          <a:prstGeom prst="rect">
            <a:avLst/>
          </a:prstGeom>
          <a:noFill/>
        </p:spPr>
        <p:txBody>
          <a:bodyPr wrap="square" rtlCol="0">
            <a:spAutoFit/>
          </a:bodyPr>
          <a:lstStyle/>
          <a:p>
            <a:pPr>
              <a:buNone/>
            </a:pPr>
            <a:r>
              <a:rPr lang="en-US" dirty="0">
                <a:latin typeface="TT Hoves" panose="020B0604020202020204" charset="0"/>
              </a:rPr>
              <a:t>This project aimed to analyze </a:t>
            </a:r>
            <a:r>
              <a:rPr lang="en-US" b="1" dirty="0">
                <a:latin typeface="TT Hoves" panose="020B0604020202020204" charset="0"/>
              </a:rPr>
              <a:t>loan application data</a:t>
            </a:r>
            <a:r>
              <a:rPr lang="en-US" dirty="0">
                <a:latin typeface="TT Hoves" panose="020B0604020202020204" charset="0"/>
              </a:rPr>
              <a:t> to identify key factors contributing to </a:t>
            </a:r>
            <a:r>
              <a:rPr lang="en-US" b="1" dirty="0">
                <a:latin typeface="TT Hoves" panose="020B0604020202020204" charset="0"/>
              </a:rPr>
              <a:t>loan defaults</a:t>
            </a:r>
            <a:r>
              <a:rPr lang="en-US" dirty="0">
                <a:latin typeface="TT Hoves" panose="020B0604020202020204" charset="0"/>
              </a:rPr>
              <a:t>. The goal was to help financial institutions refine their </a:t>
            </a:r>
            <a:r>
              <a:rPr lang="en-US" b="1" dirty="0">
                <a:latin typeface="TT Hoves" panose="020B0604020202020204" charset="0"/>
              </a:rPr>
              <a:t>loan approval criteria</a:t>
            </a:r>
            <a:r>
              <a:rPr lang="en-US" dirty="0">
                <a:latin typeface="TT Hoves" panose="020B0604020202020204" charset="0"/>
              </a:rPr>
              <a:t> and minimize financial risks. By studying customer demographics, loan types, and repayment patterns, the analysis provided </a:t>
            </a:r>
            <a:r>
              <a:rPr lang="en-US" b="1" dirty="0">
                <a:latin typeface="TT Hoves" panose="020B0604020202020204" charset="0"/>
              </a:rPr>
              <a:t>actionable insights for risk assessment and decision-making</a:t>
            </a:r>
            <a:r>
              <a:rPr lang="en-US" dirty="0">
                <a:latin typeface="TT Hoves" panose="020B0604020202020204" charset="0"/>
              </a:rPr>
              <a:t>.</a:t>
            </a:r>
          </a:p>
          <a:p>
            <a:pPr>
              <a:buNone/>
            </a:pPr>
            <a:endParaRPr lang="en-US" dirty="0">
              <a:latin typeface="TT Hoves" panose="020B0604020202020204" charset="0"/>
            </a:endParaRPr>
          </a:p>
          <a:p>
            <a:pPr>
              <a:buNone/>
            </a:pPr>
            <a:endParaRPr lang="en-US" dirty="0">
              <a:latin typeface="TT Hoves" panose="020B0604020202020204" charset="0"/>
            </a:endParaRPr>
          </a:p>
          <a:p>
            <a:pPr>
              <a:buNone/>
            </a:pPr>
            <a:r>
              <a:rPr lang="en-US" b="1" dirty="0">
                <a:latin typeface="TT Hoves" panose="020B0604020202020204" charset="0"/>
              </a:rPr>
              <a:t>Objective:</a:t>
            </a:r>
          </a:p>
          <a:p>
            <a:pPr>
              <a:buFont typeface="Arial" panose="020B0604020202020204" pitchFamily="34" charset="0"/>
              <a:buChar char="•"/>
            </a:pPr>
            <a:r>
              <a:rPr lang="en-US" dirty="0">
                <a:latin typeface="TT Hoves" panose="020B0604020202020204" charset="0"/>
              </a:rPr>
              <a:t>Identify </a:t>
            </a:r>
            <a:r>
              <a:rPr lang="en-US" b="1" dirty="0">
                <a:latin typeface="TT Hoves" panose="020B0604020202020204" charset="0"/>
              </a:rPr>
              <a:t>high-risk vs. low-risk borrowers</a:t>
            </a:r>
            <a:r>
              <a:rPr lang="en-US" dirty="0">
                <a:latin typeface="TT Hoves" panose="020B0604020202020204" charset="0"/>
              </a:rPr>
              <a:t> based on past repayment behavior.</a:t>
            </a:r>
          </a:p>
          <a:p>
            <a:pPr>
              <a:buFont typeface="Arial" panose="020B0604020202020204" pitchFamily="34" charset="0"/>
              <a:buChar char="•"/>
            </a:pPr>
            <a:r>
              <a:rPr lang="en-US" dirty="0">
                <a:latin typeface="TT Hoves" panose="020B0604020202020204" charset="0"/>
              </a:rPr>
              <a:t>Examine how </a:t>
            </a:r>
            <a:r>
              <a:rPr lang="en-US" b="1" dirty="0">
                <a:latin typeface="TT Hoves" panose="020B0604020202020204" charset="0"/>
              </a:rPr>
              <a:t>age, income, employment type, and loan amount</a:t>
            </a:r>
            <a:r>
              <a:rPr lang="en-US" dirty="0">
                <a:latin typeface="TT Hoves" panose="020B0604020202020204" charset="0"/>
              </a:rPr>
              <a:t> affect default rates.</a:t>
            </a:r>
          </a:p>
          <a:p>
            <a:pPr>
              <a:buFont typeface="Arial" panose="020B0604020202020204" pitchFamily="34" charset="0"/>
              <a:buChar char="•"/>
            </a:pPr>
            <a:r>
              <a:rPr lang="en-US" dirty="0">
                <a:latin typeface="TT Hoves" panose="020B0604020202020204" charset="0"/>
              </a:rPr>
              <a:t>Provide </a:t>
            </a:r>
            <a:r>
              <a:rPr lang="en-US" b="1" dirty="0">
                <a:latin typeface="TT Hoves" panose="020B0604020202020204" charset="0"/>
              </a:rPr>
              <a:t>recommendations for optimizing loan approval strategies</a:t>
            </a:r>
            <a:r>
              <a:rPr lang="en-US" dirty="0">
                <a:latin typeface="TT Hoves" panose="020B0604020202020204" charset="0"/>
              </a:rPr>
              <a:t>.</a:t>
            </a:r>
          </a:p>
          <a:p>
            <a:pPr>
              <a:buNone/>
            </a:pPr>
            <a:endParaRPr lang="en-US" dirty="0">
              <a:latin typeface="TT Hoves" panose="020B0604020202020204" charset="0"/>
            </a:endParaRPr>
          </a:p>
        </p:txBody>
      </p:sp>
    </p:spTree>
    <p:extLst>
      <p:ext uri="{BB962C8B-B14F-4D97-AF65-F5344CB8AC3E}">
        <p14:creationId xmlns:p14="http://schemas.microsoft.com/office/powerpoint/2010/main" val="305385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29E61-378B-C7EB-D0B1-2D697C5B63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BFEDF9-AA0C-B888-C65B-36D5D92B9609}"/>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D764AD48-F5DD-0002-485B-9613083644CD}"/>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722866B3-63EC-E11A-2639-9847AC6168BD}"/>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33646D9B-AD77-FBD5-632E-FDD42EA5F83A}"/>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1903F5A5-197A-A79F-4020-30DE12BB8DAE}"/>
              </a:ext>
            </a:extLst>
          </p:cNvPr>
          <p:cNvSpPr txBox="1"/>
          <p:nvPr/>
        </p:nvSpPr>
        <p:spPr>
          <a:xfrm>
            <a:off x="668363" y="1536700"/>
            <a:ext cx="6175325" cy="3970318"/>
          </a:xfrm>
          <a:prstGeom prst="rect">
            <a:avLst/>
          </a:prstGeom>
          <a:noFill/>
        </p:spPr>
        <p:txBody>
          <a:bodyPr wrap="square" rtlCol="0">
            <a:spAutoFit/>
          </a:bodyPr>
          <a:lstStyle/>
          <a:p>
            <a:pPr>
              <a:buNone/>
            </a:pPr>
            <a:r>
              <a:rPr lang="en-US" b="1" dirty="0">
                <a:latin typeface="TT Hoves" panose="020B0604020202020204" charset="0"/>
              </a:rPr>
              <a:t>Approach:</a:t>
            </a:r>
          </a:p>
          <a:p>
            <a:pPr>
              <a:buNone/>
            </a:pPr>
            <a:endParaRPr lang="en-US" b="1" dirty="0">
              <a:latin typeface="TT Hoves" panose="020B0604020202020204" charset="0"/>
            </a:endParaRPr>
          </a:p>
          <a:p>
            <a:pPr>
              <a:buFont typeface="+mj-lt"/>
              <a:buAutoNum type="arabicPeriod"/>
            </a:pPr>
            <a:r>
              <a:rPr lang="en-US" b="1" dirty="0">
                <a:latin typeface="TT Hoves" panose="020B0604020202020204" charset="0"/>
              </a:rPr>
              <a:t>Data Cleaning &amp; Preparation:</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Handled missing values and outliers in customer financial records.</a:t>
            </a:r>
          </a:p>
          <a:p>
            <a:pPr marL="742950" lvl="1" indent="-285750">
              <a:buFont typeface="+mj-lt"/>
              <a:buAutoNum type="arabicPeriod"/>
            </a:pPr>
            <a:r>
              <a:rPr lang="en-US" dirty="0">
                <a:latin typeface="TT Hoves" panose="020B0604020202020204" charset="0"/>
              </a:rPr>
              <a:t>Standardized categorical and numerical loan data.</a:t>
            </a:r>
          </a:p>
          <a:p>
            <a:pPr marL="742950" lvl="1" indent="-285750">
              <a:buFont typeface="+mj-lt"/>
              <a:buAutoNum type="arabicPeriod"/>
            </a:pPr>
            <a:endParaRPr lang="en-US" dirty="0">
              <a:latin typeface="TT Hoves" panose="020B0604020202020204" charset="0"/>
            </a:endParaRPr>
          </a:p>
          <a:p>
            <a:pPr>
              <a:buFont typeface="+mj-lt"/>
              <a:buAutoNum type="arabicPeriod"/>
            </a:pPr>
            <a:r>
              <a:rPr lang="en-US" b="1" dirty="0">
                <a:latin typeface="TT Hoves" panose="020B0604020202020204" charset="0"/>
              </a:rPr>
              <a:t>Exploratory Data Analysis (EDA):</a:t>
            </a:r>
            <a:endParaRPr lang="en-US" dirty="0">
              <a:latin typeface="TT Hoves" panose="020B0604020202020204" charset="0"/>
            </a:endParaRPr>
          </a:p>
          <a:p>
            <a:pPr marL="742950" lvl="1" indent="-285750">
              <a:buFont typeface="+mj-lt"/>
              <a:buAutoNum type="arabicPeriod"/>
            </a:pPr>
            <a:r>
              <a:rPr lang="en-US" b="1" dirty="0">
                <a:latin typeface="TT Hoves" panose="020B0604020202020204" charset="0"/>
              </a:rPr>
              <a:t>Segmented customers</a:t>
            </a:r>
            <a:r>
              <a:rPr lang="en-US" dirty="0">
                <a:latin typeface="TT Hoves" panose="020B0604020202020204" charset="0"/>
              </a:rPr>
              <a:t> based on repayment history.</a:t>
            </a:r>
          </a:p>
          <a:p>
            <a:pPr marL="742950" lvl="1" indent="-285750">
              <a:buFont typeface="+mj-lt"/>
              <a:buAutoNum type="arabicPeriod"/>
            </a:pPr>
            <a:r>
              <a:rPr lang="en-US" dirty="0">
                <a:latin typeface="TT Hoves" panose="020B0604020202020204" charset="0"/>
              </a:rPr>
              <a:t>Used </a:t>
            </a:r>
            <a:r>
              <a:rPr lang="en-US" b="1" dirty="0">
                <a:latin typeface="TT Hoves" panose="020B0604020202020204" charset="0"/>
              </a:rPr>
              <a:t>pivot tables, heatmaps, and statistical functions</a:t>
            </a:r>
            <a:r>
              <a:rPr lang="en-US" dirty="0">
                <a:latin typeface="TT Hoves" panose="020B0604020202020204" charset="0"/>
              </a:rPr>
              <a:t> to detect trends.</a:t>
            </a:r>
          </a:p>
          <a:p>
            <a:pPr marL="742950" lvl="1" indent="-285750">
              <a:buFont typeface="+mj-lt"/>
              <a:buAutoNum type="arabicPeriod"/>
            </a:pPr>
            <a:r>
              <a:rPr lang="en-US" dirty="0">
                <a:latin typeface="TT Hoves" panose="020B0604020202020204" charset="0"/>
              </a:rPr>
              <a:t>Compared </a:t>
            </a:r>
            <a:r>
              <a:rPr lang="en-US" b="1" dirty="0">
                <a:latin typeface="TT Hoves" panose="020B0604020202020204" charset="0"/>
              </a:rPr>
              <a:t>loan approval rates across different customer profiles</a:t>
            </a:r>
            <a:r>
              <a:rPr lang="en-US" dirty="0">
                <a:latin typeface="TT Hoves" panose="020B0604020202020204" charset="0"/>
              </a:rPr>
              <a:t>.</a:t>
            </a:r>
          </a:p>
          <a:p>
            <a:pPr>
              <a:buNone/>
            </a:pPr>
            <a:endParaRPr lang="en-US" dirty="0">
              <a:latin typeface="TT Hoves" panose="020B0604020202020204" charset="0"/>
            </a:endParaRPr>
          </a:p>
        </p:txBody>
      </p:sp>
    </p:spTree>
    <p:extLst>
      <p:ext uri="{BB962C8B-B14F-4D97-AF65-F5344CB8AC3E}">
        <p14:creationId xmlns:p14="http://schemas.microsoft.com/office/powerpoint/2010/main" val="3079704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F2233-D02D-5080-982C-B36CC14A07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D2F41A-5A40-D2A9-4FD2-449D15A5CC21}"/>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AEF91E94-B91F-DB38-403D-B5F316C82CBA}"/>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15CA17A1-B93C-76A7-0D96-4F8C1C5D0C50}"/>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130E011E-94F1-FC0C-E066-988CF4593400}"/>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D86FED01-42F7-5681-8828-A8516860E1BE}"/>
              </a:ext>
            </a:extLst>
          </p:cNvPr>
          <p:cNvSpPr txBox="1"/>
          <p:nvPr/>
        </p:nvSpPr>
        <p:spPr>
          <a:xfrm>
            <a:off x="690586" y="2185387"/>
            <a:ext cx="6175325" cy="3693319"/>
          </a:xfrm>
          <a:prstGeom prst="rect">
            <a:avLst/>
          </a:prstGeom>
          <a:noFill/>
        </p:spPr>
        <p:txBody>
          <a:bodyPr wrap="square" rtlCol="0">
            <a:spAutoFit/>
          </a:bodyPr>
          <a:lstStyle/>
          <a:p>
            <a:pPr>
              <a:buNone/>
            </a:pPr>
            <a:r>
              <a:rPr lang="en-US" b="1" dirty="0">
                <a:latin typeface="TT Hoves" panose="020B0604020202020204" charset="0"/>
              </a:rPr>
              <a:t>Key Insights:</a:t>
            </a:r>
          </a:p>
          <a:p>
            <a:pPr>
              <a:buNone/>
            </a:pPr>
            <a:endParaRPr lang="en-US" b="1" dirty="0">
              <a:latin typeface="TT Hoves" panose="020B0604020202020204" charset="0"/>
            </a:endParaRPr>
          </a:p>
          <a:p>
            <a:pPr>
              <a:buNone/>
            </a:pPr>
            <a:endParaRPr lang="en-US" b="1" dirty="0">
              <a:latin typeface="TT Hoves" panose="020B0604020202020204" charset="0"/>
            </a:endParaRPr>
          </a:p>
          <a:p>
            <a:pPr marL="342900" indent="-342900">
              <a:buFont typeface="+mj-lt"/>
              <a:buAutoNum type="arabicPeriod"/>
            </a:pPr>
            <a:r>
              <a:rPr lang="en-US" b="1" dirty="0">
                <a:latin typeface="TT Hoves" panose="020B0604020202020204" charset="0"/>
              </a:rPr>
              <a:t>Older, educated customers had lower default rates</a:t>
            </a:r>
            <a:r>
              <a:rPr lang="en-US" dirty="0">
                <a:latin typeface="TT Hoves" panose="020B0604020202020204" charset="0"/>
              </a:rPr>
              <a:t>, making them safer borrowers.</a:t>
            </a:r>
          </a:p>
          <a:p>
            <a:pPr marL="342900" indent="-342900">
              <a:buFont typeface="+mj-lt"/>
              <a:buAutoNum type="arabicPeriod"/>
            </a:pPr>
            <a:r>
              <a:rPr lang="en-US" b="1" dirty="0">
                <a:latin typeface="TT Hoves" panose="020B0604020202020204" charset="0"/>
              </a:rPr>
              <a:t>Young, low-income individuals had a higher likelihood of default</a:t>
            </a:r>
            <a:r>
              <a:rPr lang="en-US" dirty="0">
                <a:latin typeface="TT Hoves" panose="020B0604020202020204" charset="0"/>
              </a:rPr>
              <a:t>, requiring stricter screening.</a:t>
            </a:r>
          </a:p>
          <a:p>
            <a:pPr marL="342900" indent="-342900">
              <a:buFont typeface="+mj-lt"/>
              <a:buAutoNum type="arabicPeriod"/>
            </a:pPr>
            <a:r>
              <a:rPr lang="en-US" b="1" dirty="0">
                <a:latin typeface="TT Hoves" panose="020B0604020202020204" charset="0"/>
              </a:rPr>
              <a:t>Cash loans and high-value loans had a greater risk of non-repayment</a:t>
            </a:r>
            <a:r>
              <a:rPr lang="en-US" dirty="0">
                <a:latin typeface="TT Hoves" panose="020B0604020202020204" charset="0"/>
              </a:rPr>
              <a:t>, highlighting the need for enhanced background checks.</a:t>
            </a:r>
          </a:p>
          <a:p>
            <a:pPr marL="342900" indent="-342900">
              <a:buFont typeface="+mj-lt"/>
              <a:buAutoNum type="arabicPeriod"/>
            </a:pPr>
            <a:r>
              <a:rPr lang="en-US" dirty="0">
                <a:latin typeface="TT Hoves" panose="020B0604020202020204" charset="0"/>
              </a:rPr>
              <a:t>Proposed a </a:t>
            </a:r>
            <a:r>
              <a:rPr lang="en-US" b="1" dirty="0">
                <a:latin typeface="TT Hoves" panose="020B0604020202020204" charset="0"/>
              </a:rPr>
              <a:t>risk-based lending strategy</a:t>
            </a:r>
            <a:r>
              <a:rPr lang="en-US" dirty="0">
                <a:latin typeface="TT Hoves" panose="020B0604020202020204" charset="0"/>
              </a:rPr>
              <a:t> to balance </a:t>
            </a:r>
            <a:r>
              <a:rPr lang="en-US" b="1" dirty="0">
                <a:latin typeface="TT Hoves" panose="020B0604020202020204" charset="0"/>
              </a:rPr>
              <a:t>loan approvals and minimize defaults</a:t>
            </a:r>
            <a:r>
              <a:rPr lang="en-US" dirty="0">
                <a:latin typeface="TT Hoves" panose="020B0604020202020204" charset="0"/>
              </a:rPr>
              <a:t>.</a:t>
            </a:r>
          </a:p>
          <a:p>
            <a:pPr>
              <a:buNone/>
            </a:pPr>
            <a:endParaRPr lang="en-US" dirty="0">
              <a:latin typeface="TT Hoves" panose="020B0604020202020204" charset="0"/>
            </a:endParaRPr>
          </a:p>
        </p:txBody>
      </p:sp>
    </p:spTree>
    <p:extLst>
      <p:ext uri="{BB962C8B-B14F-4D97-AF65-F5344CB8AC3E}">
        <p14:creationId xmlns:p14="http://schemas.microsoft.com/office/powerpoint/2010/main" val="877851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000" y="0"/>
            <a:ext cx="2134852" cy="10782000"/>
            <a:chOff x="0" y="0"/>
            <a:chExt cx="765083" cy="3864025"/>
          </a:xfrm>
        </p:grpSpPr>
        <p:sp>
          <p:nvSpPr>
            <p:cNvPr id="3" name="Freeform 3"/>
            <p:cNvSpPr/>
            <p:nvPr/>
          </p:nvSpPr>
          <p:spPr>
            <a:xfrm>
              <a:off x="0" y="0"/>
              <a:ext cx="765083" cy="3864025"/>
            </a:xfrm>
            <a:custGeom>
              <a:avLst/>
              <a:gdLst/>
              <a:ahLst/>
              <a:cxnLst/>
              <a:rect l="l" t="t" r="r" b="b"/>
              <a:pathLst>
                <a:path w="765083" h="3864025">
                  <a:moveTo>
                    <a:pt x="0" y="0"/>
                  </a:moveTo>
                  <a:lnTo>
                    <a:pt x="765083" y="0"/>
                  </a:lnTo>
                  <a:lnTo>
                    <a:pt x="765083" y="3864025"/>
                  </a:lnTo>
                  <a:lnTo>
                    <a:pt x="0" y="3864025"/>
                  </a:lnTo>
                  <a:close/>
                </a:path>
              </a:pathLst>
            </a:custGeom>
            <a:solidFill>
              <a:srgbClr val="0C1B33"/>
            </a:solidFill>
          </p:spPr>
        </p:sp>
        <p:sp>
          <p:nvSpPr>
            <p:cNvPr id="4" name="TextBox 4"/>
            <p:cNvSpPr txBox="1"/>
            <p:nvPr/>
          </p:nvSpPr>
          <p:spPr>
            <a:xfrm>
              <a:off x="0" y="9525"/>
              <a:ext cx="765083" cy="3854500"/>
            </a:xfrm>
            <a:prstGeom prst="rect">
              <a:avLst/>
            </a:prstGeom>
          </p:spPr>
          <p:txBody>
            <a:bodyPr lIns="50800" tIns="50800" rIns="50800" bIns="50800" rtlCol="0" anchor="ctr"/>
            <a:lstStyle/>
            <a:p>
              <a:pPr algn="ctr">
                <a:lnSpc>
                  <a:spcPts val="1920"/>
                </a:lnSpc>
              </a:pPr>
              <a:endParaRPr/>
            </a:p>
          </p:txBody>
        </p:sp>
      </p:grpSp>
      <p:grpSp>
        <p:nvGrpSpPr>
          <p:cNvPr id="5" name="Group 5"/>
          <p:cNvGrpSpPr/>
          <p:nvPr/>
        </p:nvGrpSpPr>
        <p:grpSpPr>
          <a:xfrm>
            <a:off x="1749850" y="563160"/>
            <a:ext cx="4860000" cy="799825"/>
            <a:chOff x="0" y="0"/>
            <a:chExt cx="1741714" cy="286639"/>
          </a:xfrm>
        </p:grpSpPr>
        <p:sp>
          <p:nvSpPr>
            <p:cNvPr id="6" name="Freeform 6"/>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7" name="TextBox 7"/>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grpSp>
        <p:nvGrpSpPr>
          <p:cNvPr id="8" name="Group 8"/>
          <p:cNvGrpSpPr/>
          <p:nvPr/>
        </p:nvGrpSpPr>
        <p:grpSpPr>
          <a:xfrm>
            <a:off x="1749850" y="1706897"/>
            <a:ext cx="4860000" cy="799825"/>
            <a:chOff x="0" y="0"/>
            <a:chExt cx="1741714" cy="286639"/>
          </a:xfrm>
        </p:grpSpPr>
        <p:sp>
          <p:nvSpPr>
            <p:cNvPr id="9" name="Freeform 9"/>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10" name="TextBox 10"/>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grpSp>
        <p:nvGrpSpPr>
          <p:cNvPr id="11" name="Group 11"/>
          <p:cNvGrpSpPr/>
          <p:nvPr/>
        </p:nvGrpSpPr>
        <p:grpSpPr>
          <a:xfrm>
            <a:off x="1749850" y="2850633"/>
            <a:ext cx="4860000" cy="799825"/>
            <a:chOff x="0" y="0"/>
            <a:chExt cx="1741714" cy="286639"/>
          </a:xfrm>
        </p:grpSpPr>
        <p:sp>
          <p:nvSpPr>
            <p:cNvPr id="12" name="Freeform 12"/>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13" name="TextBox 13"/>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grpSp>
        <p:nvGrpSpPr>
          <p:cNvPr id="14" name="Group 14"/>
          <p:cNvGrpSpPr/>
          <p:nvPr/>
        </p:nvGrpSpPr>
        <p:grpSpPr>
          <a:xfrm>
            <a:off x="1749850" y="3994369"/>
            <a:ext cx="4860000" cy="799825"/>
            <a:chOff x="0" y="0"/>
            <a:chExt cx="1741714" cy="286639"/>
          </a:xfrm>
        </p:grpSpPr>
        <p:sp>
          <p:nvSpPr>
            <p:cNvPr id="15" name="Freeform 15"/>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16" name="TextBox 16"/>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grpSp>
        <p:nvGrpSpPr>
          <p:cNvPr id="17" name="Group 17"/>
          <p:cNvGrpSpPr/>
          <p:nvPr/>
        </p:nvGrpSpPr>
        <p:grpSpPr>
          <a:xfrm>
            <a:off x="1749850" y="5167246"/>
            <a:ext cx="4860000" cy="799825"/>
            <a:chOff x="0" y="0"/>
            <a:chExt cx="1741714" cy="286639"/>
          </a:xfrm>
        </p:grpSpPr>
        <p:sp>
          <p:nvSpPr>
            <p:cNvPr id="18" name="Freeform 18"/>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19" name="TextBox 19"/>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grpSp>
        <p:nvGrpSpPr>
          <p:cNvPr id="20" name="Group 20"/>
          <p:cNvGrpSpPr/>
          <p:nvPr/>
        </p:nvGrpSpPr>
        <p:grpSpPr>
          <a:xfrm>
            <a:off x="1749850" y="6340122"/>
            <a:ext cx="4860000" cy="799825"/>
            <a:chOff x="0" y="0"/>
            <a:chExt cx="1741714" cy="286639"/>
          </a:xfrm>
        </p:grpSpPr>
        <p:sp>
          <p:nvSpPr>
            <p:cNvPr id="21" name="Freeform 21"/>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22" name="TextBox 22"/>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grpSp>
        <p:nvGrpSpPr>
          <p:cNvPr id="23" name="Group 23"/>
          <p:cNvGrpSpPr/>
          <p:nvPr/>
        </p:nvGrpSpPr>
        <p:grpSpPr>
          <a:xfrm>
            <a:off x="1749850" y="7512998"/>
            <a:ext cx="4860000" cy="799825"/>
            <a:chOff x="0" y="0"/>
            <a:chExt cx="1741714" cy="286639"/>
          </a:xfrm>
        </p:grpSpPr>
        <p:sp>
          <p:nvSpPr>
            <p:cNvPr id="24" name="Freeform 24"/>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25" name="TextBox 25"/>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grpSp>
        <p:nvGrpSpPr>
          <p:cNvPr id="26" name="Group 26"/>
          <p:cNvGrpSpPr/>
          <p:nvPr/>
        </p:nvGrpSpPr>
        <p:grpSpPr>
          <a:xfrm>
            <a:off x="1749850" y="8685874"/>
            <a:ext cx="4860000" cy="799825"/>
            <a:chOff x="0" y="0"/>
            <a:chExt cx="1741714" cy="286639"/>
          </a:xfrm>
        </p:grpSpPr>
        <p:sp>
          <p:nvSpPr>
            <p:cNvPr id="27" name="Freeform 27"/>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28" name="TextBox 28"/>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sp>
        <p:nvSpPr>
          <p:cNvPr id="32" name="TextBox 32"/>
          <p:cNvSpPr txBox="1"/>
          <p:nvPr/>
        </p:nvSpPr>
        <p:spPr>
          <a:xfrm rot="-5400000">
            <a:off x="-2034124" y="2655656"/>
            <a:ext cx="6120873" cy="1447075"/>
          </a:xfrm>
          <a:prstGeom prst="rect">
            <a:avLst/>
          </a:prstGeom>
        </p:spPr>
        <p:txBody>
          <a:bodyPr lIns="0" tIns="0" rIns="0" bIns="0" rtlCol="0" anchor="t">
            <a:spAutoFit/>
          </a:bodyPr>
          <a:lstStyle/>
          <a:p>
            <a:pPr algn="r">
              <a:lnSpc>
                <a:spcPts val="5596"/>
              </a:lnSpc>
            </a:pPr>
            <a:r>
              <a:rPr lang="en-US" sz="5596">
                <a:solidFill>
                  <a:srgbClr val="FFFFFF"/>
                </a:solidFill>
                <a:latin typeface="Archivo Narrow"/>
                <a:ea typeface="Archivo Narrow"/>
                <a:cs typeface="Archivo Narrow"/>
                <a:sym typeface="Archivo Narrow"/>
              </a:rPr>
              <a:t>TABLE OF CONTENTS</a:t>
            </a:r>
          </a:p>
        </p:txBody>
      </p:sp>
      <p:sp>
        <p:nvSpPr>
          <p:cNvPr id="33" name="TextBox 33"/>
          <p:cNvSpPr txBox="1"/>
          <p:nvPr/>
        </p:nvSpPr>
        <p:spPr>
          <a:xfrm>
            <a:off x="1863346" y="818293"/>
            <a:ext cx="504000" cy="327660"/>
          </a:xfrm>
          <a:prstGeom prst="rect">
            <a:avLst/>
          </a:prstGeom>
        </p:spPr>
        <p:txBody>
          <a:bodyPr lIns="0" tIns="0" rIns="0" bIns="0" rtlCol="0" anchor="t">
            <a:spAutoFit/>
          </a:bodyPr>
          <a:lstStyle/>
          <a:p>
            <a:pPr algn="l">
              <a:lnSpc>
                <a:spcPts val="2400"/>
              </a:lnSpc>
            </a:pPr>
            <a:r>
              <a:rPr lang="en-US" sz="2400" b="1">
                <a:solidFill>
                  <a:srgbClr val="000000"/>
                </a:solidFill>
                <a:latin typeface="TT Hoves Bold"/>
                <a:ea typeface="TT Hoves Bold"/>
                <a:cs typeface="TT Hoves Bold"/>
                <a:sym typeface="TT Hoves Bold"/>
              </a:rPr>
              <a:t>01</a:t>
            </a:r>
          </a:p>
        </p:txBody>
      </p:sp>
      <p:sp>
        <p:nvSpPr>
          <p:cNvPr id="34" name="TextBox 34"/>
          <p:cNvSpPr txBox="1"/>
          <p:nvPr/>
        </p:nvSpPr>
        <p:spPr>
          <a:xfrm>
            <a:off x="2448440" y="839110"/>
            <a:ext cx="3930820" cy="228600"/>
          </a:xfrm>
          <a:prstGeom prst="rect">
            <a:avLst/>
          </a:prstGeom>
        </p:spPr>
        <p:txBody>
          <a:bodyPr lIns="0" tIns="0" rIns="0" bIns="0" rtlCol="0" anchor="t">
            <a:spAutoFit/>
          </a:bodyPr>
          <a:lstStyle/>
          <a:p>
            <a:pPr marL="0" lvl="1" indent="0" algn="l">
              <a:lnSpc>
                <a:spcPts val="1920"/>
              </a:lnSpc>
              <a:spcBef>
                <a:spcPct val="0"/>
              </a:spcBef>
            </a:pPr>
            <a:r>
              <a:rPr lang="en-US" sz="1600" b="1" spc="128">
                <a:solidFill>
                  <a:srgbClr val="000000"/>
                </a:solidFill>
                <a:latin typeface="TT Hoves Bold"/>
                <a:ea typeface="TT Hoves Bold"/>
                <a:cs typeface="TT Hoves Bold"/>
                <a:sym typeface="TT Hoves Bold"/>
              </a:rPr>
              <a:t>DATA ANALYTICS PROCESS </a:t>
            </a:r>
          </a:p>
        </p:txBody>
      </p:sp>
      <p:sp>
        <p:nvSpPr>
          <p:cNvPr id="35" name="TextBox 35"/>
          <p:cNvSpPr txBox="1"/>
          <p:nvPr/>
        </p:nvSpPr>
        <p:spPr>
          <a:xfrm>
            <a:off x="6712494" y="842423"/>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04</a:t>
            </a:r>
          </a:p>
        </p:txBody>
      </p:sp>
      <p:sp>
        <p:nvSpPr>
          <p:cNvPr id="36" name="TextBox 36"/>
          <p:cNvSpPr txBox="1"/>
          <p:nvPr/>
        </p:nvSpPr>
        <p:spPr>
          <a:xfrm>
            <a:off x="1863346" y="1962029"/>
            <a:ext cx="504000" cy="327660"/>
          </a:xfrm>
          <a:prstGeom prst="rect">
            <a:avLst/>
          </a:prstGeom>
        </p:spPr>
        <p:txBody>
          <a:bodyPr lIns="0" tIns="0" rIns="0" bIns="0" rtlCol="0" anchor="t">
            <a:spAutoFit/>
          </a:bodyPr>
          <a:lstStyle/>
          <a:p>
            <a:pPr algn="l">
              <a:lnSpc>
                <a:spcPts val="2400"/>
              </a:lnSpc>
            </a:pPr>
            <a:r>
              <a:rPr lang="en-US" sz="2400" b="1">
                <a:solidFill>
                  <a:srgbClr val="000000"/>
                </a:solidFill>
                <a:latin typeface="TT Hoves Bold"/>
                <a:ea typeface="TT Hoves Bold"/>
                <a:cs typeface="TT Hoves Bold"/>
                <a:sym typeface="TT Hoves Bold"/>
              </a:rPr>
              <a:t>02</a:t>
            </a:r>
          </a:p>
        </p:txBody>
      </p:sp>
      <p:sp>
        <p:nvSpPr>
          <p:cNvPr id="37" name="TextBox 37"/>
          <p:cNvSpPr txBox="1"/>
          <p:nvPr/>
        </p:nvSpPr>
        <p:spPr>
          <a:xfrm>
            <a:off x="2448440" y="1982847"/>
            <a:ext cx="3930820" cy="228600"/>
          </a:xfrm>
          <a:prstGeom prst="rect">
            <a:avLst/>
          </a:prstGeom>
        </p:spPr>
        <p:txBody>
          <a:bodyPr lIns="0" tIns="0" rIns="0" bIns="0" rtlCol="0" anchor="t">
            <a:spAutoFit/>
          </a:bodyPr>
          <a:lstStyle/>
          <a:p>
            <a:pPr marL="0" lvl="1" indent="0" algn="l">
              <a:lnSpc>
                <a:spcPts val="1920"/>
              </a:lnSpc>
              <a:spcBef>
                <a:spcPct val="0"/>
              </a:spcBef>
            </a:pPr>
            <a:r>
              <a:rPr lang="en-US" sz="1600" b="1" spc="128">
                <a:solidFill>
                  <a:srgbClr val="000000"/>
                </a:solidFill>
                <a:latin typeface="TT Hoves Bold"/>
                <a:ea typeface="TT Hoves Bold"/>
                <a:cs typeface="TT Hoves Bold"/>
                <a:sym typeface="TT Hoves Bold"/>
              </a:rPr>
              <a:t>INSTAGRAM USER ANALYTICS</a:t>
            </a:r>
          </a:p>
        </p:txBody>
      </p:sp>
      <p:sp>
        <p:nvSpPr>
          <p:cNvPr id="38" name="TextBox 38"/>
          <p:cNvSpPr txBox="1"/>
          <p:nvPr/>
        </p:nvSpPr>
        <p:spPr>
          <a:xfrm>
            <a:off x="6712494" y="1986159"/>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07</a:t>
            </a:r>
          </a:p>
        </p:txBody>
      </p:sp>
      <p:sp>
        <p:nvSpPr>
          <p:cNvPr id="39" name="TextBox 39"/>
          <p:cNvSpPr txBox="1"/>
          <p:nvPr/>
        </p:nvSpPr>
        <p:spPr>
          <a:xfrm>
            <a:off x="1863346" y="3105766"/>
            <a:ext cx="504000" cy="327660"/>
          </a:xfrm>
          <a:prstGeom prst="rect">
            <a:avLst/>
          </a:prstGeom>
        </p:spPr>
        <p:txBody>
          <a:bodyPr lIns="0" tIns="0" rIns="0" bIns="0" rtlCol="0" anchor="t">
            <a:spAutoFit/>
          </a:bodyPr>
          <a:lstStyle/>
          <a:p>
            <a:pPr algn="l">
              <a:lnSpc>
                <a:spcPts val="2400"/>
              </a:lnSpc>
            </a:pPr>
            <a:r>
              <a:rPr lang="en-US" sz="2400" b="1">
                <a:solidFill>
                  <a:srgbClr val="000000"/>
                </a:solidFill>
                <a:latin typeface="TT Hoves Bold"/>
                <a:ea typeface="TT Hoves Bold"/>
                <a:cs typeface="TT Hoves Bold"/>
                <a:sym typeface="TT Hoves Bold"/>
              </a:rPr>
              <a:t>03</a:t>
            </a:r>
          </a:p>
        </p:txBody>
      </p:sp>
      <p:sp>
        <p:nvSpPr>
          <p:cNvPr id="40" name="TextBox 40"/>
          <p:cNvSpPr txBox="1"/>
          <p:nvPr/>
        </p:nvSpPr>
        <p:spPr>
          <a:xfrm>
            <a:off x="2448440" y="3126583"/>
            <a:ext cx="3930820" cy="466725"/>
          </a:xfrm>
          <a:prstGeom prst="rect">
            <a:avLst/>
          </a:prstGeom>
        </p:spPr>
        <p:txBody>
          <a:bodyPr lIns="0" tIns="0" rIns="0" bIns="0" rtlCol="0" anchor="t">
            <a:spAutoFit/>
          </a:bodyPr>
          <a:lstStyle/>
          <a:p>
            <a:pPr algn="l">
              <a:lnSpc>
                <a:spcPts val="1920"/>
              </a:lnSpc>
            </a:pPr>
            <a:r>
              <a:rPr lang="en-US" sz="1600" b="1" spc="128">
                <a:solidFill>
                  <a:srgbClr val="000000"/>
                </a:solidFill>
                <a:latin typeface="TT Hoves Bold"/>
                <a:ea typeface="TT Hoves Bold"/>
                <a:cs typeface="TT Hoves Bold"/>
                <a:sym typeface="TT Hoves Bold"/>
              </a:rPr>
              <a:t>OPERATION &amp; METRIC ANALYTICS</a:t>
            </a:r>
          </a:p>
          <a:p>
            <a:pPr marL="0" lvl="1" indent="0" algn="l">
              <a:lnSpc>
                <a:spcPts val="1920"/>
              </a:lnSpc>
              <a:spcBef>
                <a:spcPct val="0"/>
              </a:spcBef>
            </a:pPr>
            <a:endParaRPr lang="en-US" sz="1600" b="1" spc="128">
              <a:solidFill>
                <a:srgbClr val="000000"/>
              </a:solidFill>
              <a:latin typeface="TT Hoves Bold"/>
              <a:ea typeface="TT Hoves Bold"/>
              <a:cs typeface="TT Hoves Bold"/>
              <a:sym typeface="TT Hoves Bold"/>
            </a:endParaRPr>
          </a:p>
        </p:txBody>
      </p:sp>
      <p:sp>
        <p:nvSpPr>
          <p:cNvPr id="41" name="TextBox 41"/>
          <p:cNvSpPr txBox="1"/>
          <p:nvPr/>
        </p:nvSpPr>
        <p:spPr>
          <a:xfrm>
            <a:off x="6712494" y="3129895"/>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10</a:t>
            </a:r>
          </a:p>
        </p:txBody>
      </p:sp>
      <p:sp>
        <p:nvSpPr>
          <p:cNvPr id="42" name="TextBox 42"/>
          <p:cNvSpPr txBox="1"/>
          <p:nvPr/>
        </p:nvSpPr>
        <p:spPr>
          <a:xfrm>
            <a:off x="2448440" y="4270319"/>
            <a:ext cx="3930820" cy="228600"/>
          </a:xfrm>
          <a:prstGeom prst="rect">
            <a:avLst/>
          </a:prstGeom>
        </p:spPr>
        <p:txBody>
          <a:bodyPr lIns="0" tIns="0" rIns="0" bIns="0" rtlCol="0" anchor="t">
            <a:spAutoFit/>
          </a:bodyPr>
          <a:lstStyle/>
          <a:p>
            <a:pPr marL="0" lvl="1" indent="0" algn="l">
              <a:lnSpc>
                <a:spcPts val="1920"/>
              </a:lnSpc>
              <a:spcBef>
                <a:spcPct val="0"/>
              </a:spcBef>
            </a:pPr>
            <a:r>
              <a:rPr lang="en-US" sz="1600" b="1" spc="128">
                <a:solidFill>
                  <a:srgbClr val="000000"/>
                </a:solidFill>
                <a:latin typeface="TT Hoves Bold"/>
                <a:ea typeface="TT Hoves Bold"/>
                <a:cs typeface="TT Hoves Bold"/>
                <a:sym typeface="TT Hoves Bold"/>
              </a:rPr>
              <a:t>HIRING PROCESS ANALYTICS</a:t>
            </a:r>
          </a:p>
        </p:txBody>
      </p:sp>
      <p:sp>
        <p:nvSpPr>
          <p:cNvPr id="43" name="TextBox 43"/>
          <p:cNvSpPr txBox="1"/>
          <p:nvPr/>
        </p:nvSpPr>
        <p:spPr>
          <a:xfrm>
            <a:off x="6712494" y="4273632"/>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13</a:t>
            </a:r>
          </a:p>
        </p:txBody>
      </p:sp>
      <p:sp>
        <p:nvSpPr>
          <p:cNvPr id="44" name="TextBox 44"/>
          <p:cNvSpPr txBox="1"/>
          <p:nvPr/>
        </p:nvSpPr>
        <p:spPr>
          <a:xfrm>
            <a:off x="2448440" y="5443196"/>
            <a:ext cx="3930820" cy="228600"/>
          </a:xfrm>
          <a:prstGeom prst="rect">
            <a:avLst/>
          </a:prstGeom>
        </p:spPr>
        <p:txBody>
          <a:bodyPr lIns="0" tIns="0" rIns="0" bIns="0" rtlCol="0" anchor="t">
            <a:spAutoFit/>
          </a:bodyPr>
          <a:lstStyle/>
          <a:p>
            <a:pPr marL="0" lvl="1" indent="0" algn="l">
              <a:lnSpc>
                <a:spcPts val="1920"/>
              </a:lnSpc>
              <a:spcBef>
                <a:spcPct val="0"/>
              </a:spcBef>
            </a:pPr>
            <a:r>
              <a:rPr lang="en-US" sz="1600" b="1" spc="128">
                <a:solidFill>
                  <a:srgbClr val="000000"/>
                </a:solidFill>
                <a:latin typeface="TT Hoves Bold"/>
                <a:ea typeface="TT Hoves Bold"/>
                <a:cs typeface="TT Hoves Bold"/>
                <a:sym typeface="TT Hoves Bold"/>
              </a:rPr>
              <a:t>IMDB MOVIE ANALYSIS</a:t>
            </a:r>
          </a:p>
        </p:txBody>
      </p:sp>
      <p:sp>
        <p:nvSpPr>
          <p:cNvPr id="45" name="TextBox 45"/>
          <p:cNvSpPr txBox="1"/>
          <p:nvPr/>
        </p:nvSpPr>
        <p:spPr>
          <a:xfrm>
            <a:off x="6712494" y="5446508"/>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19</a:t>
            </a:r>
          </a:p>
        </p:txBody>
      </p:sp>
      <p:sp>
        <p:nvSpPr>
          <p:cNvPr id="46" name="TextBox 46"/>
          <p:cNvSpPr txBox="1"/>
          <p:nvPr/>
        </p:nvSpPr>
        <p:spPr>
          <a:xfrm>
            <a:off x="2448440" y="6616072"/>
            <a:ext cx="3930820" cy="228600"/>
          </a:xfrm>
          <a:prstGeom prst="rect">
            <a:avLst/>
          </a:prstGeom>
        </p:spPr>
        <p:txBody>
          <a:bodyPr lIns="0" tIns="0" rIns="0" bIns="0" rtlCol="0" anchor="t">
            <a:spAutoFit/>
          </a:bodyPr>
          <a:lstStyle/>
          <a:p>
            <a:pPr marL="0" lvl="1" indent="0" algn="l">
              <a:lnSpc>
                <a:spcPts val="1920"/>
              </a:lnSpc>
              <a:spcBef>
                <a:spcPct val="0"/>
              </a:spcBef>
            </a:pPr>
            <a:r>
              <a:rPr lang="en-US" sz="1600" b="1" spc="128">
                <a:solidFill>
                  <a:srgbClr val="000000"/>
                </a:solidFill>
                <a:latin typeface="TT Hoves Bold"/>
                <a:ea typeface="TT Hoves Bold"/>
                <a:cs typeface="TT Hoves Bold"/>
                <a:sym typeface="TT Hoves Bold"/>
              </a:rPr>
              <a:t>BANK LOAN CASE STUDY</a:t>
            </a:r>
          </a:p>
        </p:txBody>
      </p:sp>
      <p:sp>
        <p:nvSpPr>
          <p:cNvPr id="47" name="TextBox 47"/>
          <p:cNvSpPr txBox="1"/>
          <p:nvPr/>
        </p:nvSpPr>
        <p:spPr>
          <a:xfrm>
            <a:off x="6712494" y="6619384"/>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26</a:t>
            </a:r>
          </a:p>
        </p:txBody>
      </p:sp>
      <p:sp>
        <p:nvSpPr>
          <p:cNvPr id="48" name="TextBox 48"/>
          <p:cNvSpPr txBox="1"/>
          <p:nvPr/>
        </p:nvSpPr>
        <p:spPr>
          <a:xfrm>
            <a:off x="2448440" y="7788948"/>
            <a:ext cx="3930820" cy="228600"/>
          </a:xfrm>
          <a:prstGeom prst="rect">
            <a:avLst/>
          </a:prstGeom>
        </p:spPr>
        <p:txBody>
          <a:bodyPr lIns="0" tIns="0" rIns="0" bIns="0" rtlCol="0" anchor="t">
            <a:spAutoFit/>
          </a:bodyPr>
          <a:lstStyle/>
          <a:p>
            <a:pPr marL="0" lvl="1" indent="0" algn="l">
              <a:lnSpc>
                <a:spcPts val="1920"/>
              </a:lnSpc>
              <a:spcBef>
                <a:spcPct val="0"/>
              </a:spcBef>
            </a:pPr>
            <a:r>
              <a:rPr lang="en-US" sz="1600" b="1" spc="128">
                <a:solidFill>
                  <a:srgbClr val="000000"/>
                </a:solidFill>
                <a:latin typeface="TT Hoves Bold"/>
                <a:ea typeface="TT Hoves Bold"/>
                <a:cs typeface="TT Hoves Bold"/>
                <a:sym typeface="TT Hoves Bold"/>
              </a:rPr>
              <a:t> IMPACT OF CAR FEATURES</a:t>
            </a:r>
          </a:p>
        </p:txBody>
      </p:sp>
      <p:sp>
        <p:nvSpPr>
          <p:cNvPr id="49" name="TextBox 49"/>
          <p:cNvSpPr txBox="1"/>
          <p:nvPr/>
        </p:nvSpPr>
        <p:spPr>
          <a:xfrm>
            <a:off x="6712494" y="7792260"/>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36</a:t>
            </a:r>
          </a:p>
        </p:txBody>
      </p:sp>
      <p:sp>
        <p:nvSpPr>
          <p:cNvPr id="50" name="TextBox 50"/>
          <p:cNvSpPr txBox="1"/>
          <p:nvPr/>
        </p:nvSpPr>
        <p:spPr>
          <a:xfrm>
            <a:off x="2448440" y="8961824"/>
            <a:ext cx="3930820" cy="228600"/>
          </a:xfrm>
          <a:prstGeom prst="rect">
            <a:avLst/>
          </a:prstGeom>
        </p:spPr>
        <p:txBody>
          <a:bodyPr lIns="0" tIns="0" rIns="0" bIns="0" rtlCol="0" anchor="t">
            <a:spAutoFit/>
          </a:bodyPr>
          <a:lstStyle/>
          <a:p>
            <a:pPr marL="0" lvl="1" indent="0" algn="l">
              <a:lnSpc>
                <a:spcPts val="1920"/>
              </a:lnSpc>
              <a:spcBef>
                <a:spcPct val="0"/>
              </a:spcBef>
            </a:pPr>
            <a:r>
              <a:rPr lang="en-US" sz="1600" b="1" spc="128">
                <a:solidFill>
                  <a:srgbClr val="000000"/>
                </a:solidFill>
                <a:latin typeface="TT Hoves Bold"/>
                <a:ea typeface="TT Hoves Bold"/>
                <a:cs typeface="TT Hoves Bold"/>
                <a:sym typeface="TT Hoves Bold"/>
              </a:rPr>
              <a:t>ABC CALL VOLUME TREND</a:t>
            </a:r>
          </a:p>
        </p:txBody>
      </p:sp>
      <p:sp>
        <p:nvSpPr>
          <p:cNvPr id="51" name="TextBox 51"/>
          <p:cNvSpPr txBox="1"/>
          <p:nvPr/>
        </p:nvSpPr>
        <p:spPr>
          <a:xfrm>
            <a:off x="6712494" y="8965136"/>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29</a:t>
            </a:r>
          </a:p>
        </p:txBody>
      </p:sp>
      <p:sp>
        <p:nvSpPr>
          <p:cNvPr id="52" name="TextBox 52"/>
          <p:cNvSpPr txBox="1"/>
          <p:nvPr/>
        </p:nvSpPr>
        <p:spPr>
          <a:xfrm>
            <a:off x="1863346" y="4250533"/>
            <a:ext cx="504000" cy="327660"/>
          </a:xfrm>
          <a:prstGeom prst="rect">
            <a:avLst/>
          </a:prstGeom>
        </p:spPr>
        <p:txBody>
          <a:bodyPr lIns="0" tIns="0" rIns="0" bIns="0" rtlCol="0" anchor="t">
            <a:spAutoFit/>
          </a:bodyPr>
          <a:lstStyle/>
          <a:p>
            <a:pPr algn="l">
              <a:lnSpc>
                <a:spcPts val="2400"/>
              </a:lnSpc>
            </a:pPr>
            <a:r>
              <a:rPr lang="en-US" sz="2400" b="1">
                <a:solidFill>
                  <a:srgbClr val="000000"/>
                </a:solidFill>
                <a:latin typeface="TT Hoves Bold"/>
                <a:ea typeface="TT Hoves Bold"/>
                <a:cs typeface="TT Hoves Bold"/>
                <a:sym typeface="TT Hoves Bold"/>
              </a:rPr>
              <a:t>04</a:t>
            </a:r>
          </a:p>
        </p:txBody>
      </p:sp>
      <p:sp>
        <p:nvSpPr>
          <p:cNvPr id="53" name="TextBox 53"/>
          <p:cNvSpPr txBox="1"/>
          <p:nvPr/>
        </p:nvSpPr>
        <p:spPr>
          <a:xfrm>
            <a:off x="1863346" y="6517012"/>
            <a:ext cx="504000" cy="327660"/>
          </a:xfrm>
          <a:prstGeom prst="rect">
            <a:avLst/>
          </a:prstGeom>
        </p:spPr>
        <p:txBody>
          <a:bodyPr lIns="0" tIns="0" rIns="0" bIns="0" rtlCol="0" anchor="t">
            <a:spAutoFit/>
          </a:bodyPr>
          <a:lstStyle/>
          <a:p>
            <a:pPr algn="l">
              <a:lnSpc>
                <a:spcPts val="2400"/>
              </a:lnSpc>
            </a:pPr>
            <a:r>
              <a:rPr lang="en-US" sz="2400" b="1">
                <a:solidFill>
                  <a:srgbClr val="000000"/>
                </a:solidFill>
                <a:latin typeface="TT Hoves Bold"/>
                <a:ea typeface="TT Hoves Bold"/>
                <a:cs typeface="TT Hoves Bold"/>
                <a:sym typeface="TT Hoves Bold"/>
              </a:rPr>
              <a:t>06</a:t>
            </a:r>
          </a:p>
        </p:txBody>
      </p:sp>
      <p:sp>
        <p:nvSpPr>
          <p:cNvPr id="54" name="TextBox 54"/>
          <p:cNvSpPr txBox="1"/>
          <p:nvPr/>
        </p:nvSpPr>
        <p:spPr>
          <a:xfrm>
            <a:off x="1863346" y="5394269"/>
            <a:ext cx="504000" cy="327660"/>
          </a:xfrm>
          <a:prstGeom prst="rect">
            <a:avLst/>
          </a:prstGeom>
        </p:spPr>
        <p:txBody>
          <a:bodyPr lIns="0" tIns="0" rIns="0" bIns="0" rtlCol="0" anchor="t">
            <a:spAutoFit/>
          </a:bodyPr>
          <a:lstStyle/>
          <a:p>
            <a:pPr algn="l">
              <a:lnSpc>
                <a:spcPts val="2400"/>
              </a:lnSpc>
            </a:pPr>
            <a:r>
              <a:rPr lang="en-US" sz="2400" b="1">
                <a:solidFill>
                  <a:srgbClr val="000000"/>
                </a:solidFill>
                <a:latin typeface="TT Hoves Bold"/>
                <a:ea typeface="TT Hoves Bold"/>
                <a:cs typeface="TT Hoves Bold"/>
                <a:sym typeface="TT Hoves Bold"/>
              </a:rPr>
              <a:t>05</a:t>
            </a:r>
          </a:p>
        </p:txBody>
      </p:sp>
      <p:sp>
        <p:nvSpPr>
          <p:cNvPr id="55" name="TextBox 55"/>
          <p:cNvSpPr txBox="1"/>
          <p:nvPr/>
        </p:nvSpPr>
        <p:spPr>
          <a:xfrm>
            <a:off x="1863346" y="7734475"/>
            <a:ext cx="504000" cy="327660"/>
          </a:xfrm>
          <a:prstGeom prst="rect">
            <a:avLst/>
          </a:prstGeom>
        </p:spPr>
        <p:txBody>
          <a:bodyPr lIns="0" tIns="0" rIns="0" bIns="0" rtlCol="0" anchor="t">
            <a:spAutoFit/>
          </a:bodyPr>
          <a:lstStyle/>
          <a:p>
            <a:pPr algn="l">
              <a:lnSpc>
                <a:spcPts val="2400"/>
              </a:lnSpc>
            </a:pPr>
            <a:r>
              <a:rPr lang="en-US" sz="2400" b="1">
                <a:solidFill>
                  <a:srgbClr val="000000"/>
                </a:solidFill>
                <a:latin typeface="TT Hoves Bold"/>
                <a:ea typeface="TT Hoves Bold"/>
                <a:cs typeface="TT Hoves Bold"/>
                <a:sym typeface="TT Hoves Bold"/>
              </a:rPr>
              <a:t>07</a:t>
            </a:r>
          </a:p>
        </p:txBody>
      </p:sp>
      <p:sp>
        <p:nvSpPr>
          <p:cNvPr id="56" name="TextBox 56"/>
          <p:cNvSpPr txBox="1"/>
          <p:nvPr/>
        </p:nvSpPr>
        <p:spPr>
          <a:xfrm>
            <a:off x="1863346" y="8912898"/>
            <a:ext cx="504000" cy="327660"/>
          </a:xfrm>
          <a:prstGeom prst="rect">
            <a:avLst/>
          </a:prstGeom>
        </p:spPr>
        <p:txBody>
          <a:bodyPr lIns="0" tIns="0" rIns="0" bIns="0" rtlCol="0" anchor="t">
            <a:spAutoFit/>
          </a:bodyPr>
          <a:lstStyle/>
          <a:p>
            <a:pPr algn="l">
              <a:lnSpc>
                <a:spcPts val="2400"/>
              </a:lnSpc>
            </a:pPr>
            <a:r>
              <a:rPr lang="en-US" sz="2400" b="1">
                <a:solidFill>
                  <a:srgbClr val="000000"/>
                </a:solidFill>
                <a:latin typeface="TT Hoves Bold"/>
                <a:ea typeface="TT Hoves Bold"/>
                <a:cs typeface="TT Hoves Bold"/>
                <a:sym typeface="TT Hoves Bold"/>
              </a:rPr>
              <a:t>08</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8532-28EF-FB00-C068-5A91CCC47F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351D5F-B454-73DA-2642-C91CB4C3897D}"/>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4D2CC743-BBB4-4149-5A91-4ED680FA468C}"/>
              </a:ext>
            </a:extLst>
          </p:cNvPr>
          <p:cNvSpPr/>
          <p:nvPr/>
        </p:nvSpPr>
        <p:spPr>
          <a:xfrm flipH="1" flipV="1">
            <a:off x="6902450" y="0"/>
            <a:ext cx="0" cy="1363772"/>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145233B7-9262-2B96-A88F-E4F530E78B8A}"/>
              </a:ext>
            </a:extLst>
          </p:cNvPr>
          <p:cNvSpPr/>
          <p:nvPr/>
        </p:nvSpPr>
        <p:spPr>
          <a:xfrm flipH="1" flipV="1">
            <a:off x="514088" y="22431"/>
            <a:ext cx="0" cy="1066956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AEB11705-4486-1B54-2DBE-9CF0EDB433AA}"/>
              </a:ext>
            </a:extLst>
          </p:cNvPr>
          <p:cNvSpPr/>
          <p:nvPr/>
        </p:nvSpPr>
        <p:spPr>
          <a:xfrm>
            <a:off x="0" y="10223500"/>
            <a:ext cx="2463330" cy="9731"/>
          </a:xfrm>
          <a:prstGeom prst="line">
            <a:avLst/>
          </a:prstGeom>
          <a:ln w="57150" cap="flat">
            <a:solidFill>
              <a:srgbClr val="333652"/>
            </a:solidFill>
            <a:prstDash val="solid"/>
            <a:headEnd type="none" w="sm" len="sm"/>
            <a:tailEnd type="none" w="sm" len="sm"/>
          </a:ln>
        </p:spPr>
      </p:sp>
      <p:grpSp>
        <p:nvGrpSpPr>
          <p:cNvPr id="6" name="Group 6">
            <a:extLst>
              <a:ext uri="{FF2B5EF4-FFF2-40B4-BE49-F238E27FC236}">
                <a16:creationId xmlns:a16="http://schemas.microsoft.com/office/drawing/2014/main" id="{007D2709-FD32-BFA2-DD45-81550EAEE9E9}"/>
              </a:ext>
            </a:extLst>
          </p:cNvPr>
          <p:cNvGrpSpPr/>
          <p:nvPr/>
        </p:nvGrpSpPr>
        <p:grpSpPr>
          <a:xfrm>
            <a:off x="0" y="374091"/>
            <a:ext cx="7510327" cy="763818"/>
            <a:chOff x="0" y="0"/>
            <a:chExt cx="2691532" cy="273735"/>
          </a:xfrm>
        </p:grpSpPr>
        <p:sp>
          <p:nvSpPr>
            <p:cNvPr id="7" name="Freeform 7">
              <a:extLst>
                <a:ext uri="{FF2B5EF4-FFF2-40B4-BE49-F238E27FC236}">
                  <a16:creationId xmlns:a16="http://schemas.microsoft.com/office/drawing/2014/main" id="{13989046-4D52-AD10-D921-65276280901C}"/>
                </a:ext>
              </a:extLst>
            </p:cNvPr>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a:extLst>
                <a:ext uri="{FF2B5EF4-FFF2-40B4-BE49-F238E27FC236}">
                  <a16:creationId xmlns:a16="http://schemas.microsoft.com/office/drawing/2014/main" id="{C77AC280-ED60-89FF-F822-E4ED6ABC0901}"/>
                </a:ext>
              </a:extLst>
            </p:cNvPr>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a:extLst>
              <a:ext uri="{FF2B5EF4-FFF2-40B4-BE49-F238E27FC236}">
                <a16:creationId xmlns:a16="http://schemas.microsoft.com/office/drawing/2014/main" id="{C31AF9F1-1E7C-D884-C672-61679EE0CE09}"/>
              </a:ext>
            </a:extLst>
          </p:cNvPr>
          <p:cNvSpPr txBox="1"/>
          <p:nvPr/>
        </p:nvSpPr>
        <p:spPr>
          <a:xfrm>
            <a:off x="-1631950" y="647461"/>
            <a:ext cx="7510327" cy="243656"/>
          </a:xfrm>
          <a:prstGeom prst="rect">
            <a:avLst/>
          </a:prstGeom>
        </p:spPr>
        <p:txBody>
          <a:bodyPr lIns="0" tIns="0" rIns="0" bIns="0" rtlCol="0" anchor="t">
            <a:spAutoFit/>
          </a:bodyPr>
          <a:lstStyle/>
          <a:p>
            <a:pPr algn="ctr">
              <a:lnSpc>
                <a:spcPts val="1920"/>
              </a:lnSpc>
              <a:spcBef>
                <a:spcPct val="0"/>
              </a:spcBef>
            </a:pPr>
            <a:r>
              <a:rPr lang="en-US" sz="1600" b="1" spc="128" dirty="0">
                <a:solidFill>
                  <a:srgbClr val="E0E0E0"/>
                </a:solidFill>
                <a:latin typeface="TT Hoves Bold"/>
                <a:ea typeface="TT Hoves Bold"/>
                <a:cs typeface="TT Hoves Bold"/>
                <a:sym typeface="TT Hoves Bold"/>
              </a:rPr>
              <a:t> IMPACT OF CAR FEATURES</a:t>
            </a:r>
          </a:p>
        </p:txBody>
      </p:sp>
      <p:sp>
        <p:nvSpPr>
          <p:cNvPr id="10" name="TextBox 9">
            <a:extLst>
              <a:ext uri="{FF2B5EF4-FFF2-40B4-BE49-F238E27FC236}">
                <a16:creationId xmlns:a16="http://schemas.microsoft.com/office/drawing/2014/main" id="{1371D2F7-CB5D-D65A-5473-E5921F4EFDF5}"/>
              </a:ext>
            </a:extLst>
          </p:cNvPr>
          <p:cNvSpPr txBox="1"/>
          <p:nvPr/>
        </p:nvSpPr>
        <p:spPr>
          <a:xfrm>
            <a:off x="641348" y="1250972"/>
            <a:ext cx="3517901" cy="369332"/>
          </a:xfrm>
          <a:prstGeom prst="rect">
            <a:avLst/>
          </a:prstGeom>
          <a:noFill/>
        </p:spPr>
        <p:txBody>
          <a:bodyPr wrap="square" rtlCol="0">
            <a:spAutoFit/>
          </a:bodyPr>
          <a:lstStyle/>
          <a:p>
            <a:r>
              <a:rPr lang="en-US" dirty="0"/>
              <a:t>Regression &amp; Market Segmentation</a:t>
            </a:r>
          </a:p>
        </p:txBody>
      </p:sp>
      <p:sp>
        <p:nvSpPr>
          <p:cNvPr id="11" name="TextBox 10">
            <a:extLst>
              <a:ext uri="{FF2B5EF4-FFF2-40B4-BE49-F238E27FC236}">
                <a16:creationId xmlns:a16="http://schemas.microsoft.com/office/drawing/2014/main" id="{37444730-8E95-8F17-9196-23D7CA8ED1AA}"/>
              </a:ext>
            </a:extLst>
          </p:cNvPr>
          <p:cNvSpPr txBox="1"/>
          <p:nvPr/>
        </p:nvSpPr>
        <p:spPr>
          <a:xfrm>
            <a:off x="641349" y="1917700"/>
            <a:ext cx="6095999" cy="4524315"/>
          </a:xfrm>
          <a:prstGeom prst="rect">
            <a:avLst/>
          </a:prstGeom>
          <a:noFill/>
        </p:spPr>
        <p:txBody>
          <a:bodyPr wrap="square" rtlCol="0">
            <a:spAutoFit/>
          </a:bodyPr>
          <a:lstStyle/>
          <a:p>
            <a:pPr>
              <a:buNone/>
            </a:pPr>
            <a:r>
              <a:rPr lang="en-US" dirty="0">
                <a:latin typeface="TT Hoves" panose="020B0604020202020204" charset="0"/>
              </a:rPr>
              <a:t>This project analyzed how </a:t>
            </a:r>
            <a:r>
              <a:rPr lang="en-US" b="1" dirty="0">
                <a:latin typeface="TT Hoves" panose="020B0604020202020204" charset="0"/>
              </a:rPr>
              <a:t>various car features impact pricing and profitability</a:t>
            </a:r>
            <a:r>
              <a:rPr lang="en-US" dirty="0">
                <a:latin typeface="TT Hoves" panose="020B0604020202020204" charset="0"/>
              </a:rPr>
              <a:t> in the automotive industry. By leveraging data analytics, the study helped manufacturers optimize </a:t>
            </a:r>
            <a:r>
              <a:rPr lang="en-US" b="1" dirty="0">
                <a:latin typeface="TT Hoves" panose="020B0604020202020204" charset="0"/>
              </a:rPr>
              <a:t>pricing strategies and product development decisions</a:t>
            </a:r>
            <a:r>
              <a:rPr lang="en-US" dirty="0">
                <a:latin typeface="TT Hoves" panose="020B0604020202020204" charset="0"/>
              </a:rPr>
              <a:t> based on consumer demand and feature preferences.</a:t>
            </a:r>
          </a:p>
          <a:p>
            <a:pPr>
              <a:buNone/>
            </a:pPr>
            <a:endParaRPr lang="en-US" dirty="0">
              <a:latin typeface="TT Hoves" panose="020B0604020202020204" charset="0"/>
            </a:endParaRPr>
          </a:p>
          <a:p>
            <a:pPr>
              <a:buNone/>
            </a:pPr>
            <a:endParaRPr lang="en-US" dirty="0">
              <a:latin typeface="TT Hoves" panose="020B0604020202020204" charset="0"/>
            </a:endParaRPr>
          </a:p>
          <a:p>
            <a:pPr>
              <a:buNone/>
            </a:pPr>
            <a:r>
              <a:rPr lang="en-US" b="1" dirty="0">
                <a:latin typeface="TT Hoves" panose="020B0604020202020204" charset="0"/>
              </a:rPr>
              <a:t>Objective:</a:t>
            </a:r>
          </a:p>
          <a:p>
            <a:pPr>
              <a:buFont typeface="Arial" panose="020B0604020202020204" pitchFamily="34" charset="0"/>
              <a:buChar char="•"/>
            </a:pPr>
            <a:r>
              <a:rPr lang="en-US" dirty="0">
                <a:latin typeface="TT Hoves" panose="020B0604020202020204" charset="0"/>
              </a:rPr>
              <a:t>Determine which </a:t>
            </a:r>
            <a:r>
              <a:rPr lang="en-US" b="1" dirty="0">
                <a:latin typeface="TT Hoves" panose="020B0604020202020204" charset="0"/>
              </a:rPr>
              <a:t>car features (e.g., engine power, fuel efficiency, size)</a:t>
            </a:r>
            <a:r>
              <a:rPr lang="en-US" dirty="0">
                <a:latin typeface="TT Hoves" panose="020B0604020202020204" charset="0"/>
              </a:rPr>
              <a:t> influence price.</a:t>
            </a:r>
          </a:p>
          <a:p>
            <a:pPr>
              <a:buFont typeface="Arial" panose="020B0604020202020204" pitchFamily="34" charset="0"/>
              <a:buChar char="•"/>
            </a:pPr>
            <a:r>
              <a:rPr lang="en-US" dirty="0">
                <a:latin typeface="TT Hoves" panose="020B0604020202020204" charset="0"/>
              </a:rPr>
              <a:t>Analyze the </a:t>
            </a:r>
            <a:r>
              <a:rPr lang="en-US" b="1" dirty="0">
                <a:latin typeface="TT Hoves" panose="020B0604020202020204" charset="0"/>
              </a:rPr>
              <a:t>relationship between market category, brand, and MSRP (Manufacturer's Suggested Retail Price).</a:t>
            </a:r>
            <a:endParaRPr lang="en-US" dirty="0">
              <a:latin typeface="TT Hoves" panose="020B0604020202020204" charset="0"/>
            </a:endParaRPr>
          </a:p>
          <a:p>
            <a:pPr>
              <a:buFont typeface="Arial" panose="020B0604020202020204" pitchFamily="34" charset="0"/>
              <a:buChar char="•"/>
            </a:pPr>
            <a:r>
              <a:rPr lang="en-US" dirty="0">
                <a:latin typeface="TT Hoves" panose="020B0604020202020204" charset="0"/>
              </a:rPr>
              <a:t>Identify key </a:t>
            </a:r>
            <a:r>
              <a:rPr lang="en-US" b="1" dirty="0">
                <a:latin typeface="TT Hoves" panose="020B0604020202020204" charset="0"/>
              </a:rPr>
              <a:t>trends in car popularity</a:t>
            </a:r>
            <a:r>
              <a:rPr lang="en-US" dirty="0">
                <a:latin typeface="TT Hoves" panose="020B0604020202020204" charset="0"/>
              </a:rPr>
              <a:t> and their impact on profitability.</a:t>
            </a:r>
          </a:p>
          <a:p>
            <a:pPr>
              <a:buNone/>
            </a:pPr>
            <a:endParaRPr lang="en-US" dirty="0">
              <a:latin typeface="TT Hoves" panose="020B0604020202020204" charset="0"/>
            </a:endParaRPr>
          </a:p>
        </p:txBody>
      </p:sp>
    </p:spTree>
    <p:extLst>
      <p:ext uri="{BB962C8B-B14F-4D97-AF65-F5344CB8AC3E}">
        <p14:creationId xmlns:p14="http://schemas.microsoft.com/office/powerpoint/2010/main" val="4053310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C5CF8-9764-A889-961E-0B279C0FB7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49F71D-6A99-3C49-0FE2-A104EABEF773}"/>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BC281901-80A0-E534-5817-F9E0F2C3E3C9}"/>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D53F7762-EBBC-B011-1D4D-82AE1784B561}"/>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E14556AD-C218-EF94-893B-BC896960EAF5}"/>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FD08AB6C-0A0B-F60A-A6BA-BA8DD57C36A5}"/>
              </a:ext>
            </a:extLst>
          </p:cNvPr>
          <p:cNvSpPr txBox="1"/>
          <p:nvPr/>
        </p:nvSpPr>
        <p:spPr>
          <a:xfrm>
            <a:off x="668363" y="1536700"/>
            <a:ext cx="6175325" cy="4524315"/>
          </a:xfrm>
          <a:prstGeom prst="rect">
            <a:avLst/>
          </a:prstGeom>
          <a:noFill/>
        </p:spPr>
        <p:txBody>
          <a:bodyPr wrap="square" rtlCol="0">
            <a:spAutoFit/>
          </a:bodyPr>
          <a:lstStyle/>
          <a:p>
            <a:pPr>
              <a:buNone/>
            </a:pPr>
            <a:r>
              <a:rPr lang="en-US" b="1" dirty="0">
                <a:latin typeface="TT Hoves" panose="020B0604020202020204" charset="0"/>
              </a:rPr>
              <a:t>Approach:</a:t>
            </a:r>
          </a:p>
          <a:p>
            <a:pPr>
              <a:buNone/>
            </a:pPr>
            <a:endParaRPr lang="en-US" b="1" dirty="0">
              <a:latin typeface="TT Hoves" panose="020B0604020202020204" charset="0"/>
            </a:endParaRPr>
          </a:p>
          <a:p>
            <a:pPr>
              <a:buFont typeface="+mj-lt"/>
              <a:buAutoNum type="arabicPeriod"/>
            </a:pPr>
            <a:r>
              <a:rPr lang="en-US" b="1" dirty="0">
                <a:latin typeface="TT Hoves" panose="020B0604020202020204" charset="0"/>
              </a:rPr>
              <a:t>Data Cleaning &amp; Preprocessing:</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Handled missing values, removed duplicates, and standardized feature categories.</a:t>
            </a:r>
          </a:p>
          <a:p>
            <a:pPr marL="742950" lvl="1" indent="-285750">
              <a:buFont typeface="+mj-lt"/>
              <a:buAutoNum type="arabicPeriod"/>
            </a:pPr>
            <a:r>
              <a:rPr lang="en-US" dirty="0">
                <a:latin typeface="TT Hoves" panose="020B0604020202020204" charset="0"/>
              </a:rPr>
              <a:t>Performed </a:t>
            </a:r>
            <a:r>
              <a:rPr lang="en-US" b="1" dirty="0">
                <a:latin typeface="TT Hoves" panose="020B0604020202020204" charset="0"/>
              </a:rPr>
              <a:t>feature engineering</a:t>
            </a:r>
            <a:r>
              <a:rPr lang="en-US" dirty="0">
                <a:latin typeface="TT Hoves" panose="020B0604020202020204" charset="0"/>
              </a:rPr>
              <a:t> to create meaningful variables for analysis.</a:t>
            </a:r>
          </a:p>
          <a:p>
            <a:pPr marL="742950" lvl="1" indent="-285750">
              <a:buFont typeface="+mj-lt"/>
              <a:buAutoNum type="arabicPeriod"/>
            </a:pPr>
            <a:endParaRPr lang="en-US" dirty="0">
              <a:latin typeface="TT Hoves" panose="020B0604020202020204" charset="0"/>
            </a:endParaRPr>
          </a:p>
          <a:p>
            <a:pPr>
              <a:buFont typeface="+mj-lt"/>
              <a:buAutoNum type="arabicPeriod"/>
            </a:pPr>
            <a:r>
              <a:rPr lang="en-US" b="1" dirty="0">
                <a:latin typeface="TT Hoves" panose="020B0604020202020204" charset="0"/>
              </a:rPr>
              <a:t>Statistical &amp; Visual Analysis:</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Used </a:t>
            </a:r>
            <a:r>
              <a:rPr lang="en-US" b="1" dirty="0">
                <a:latin typeface="TT Hoves" panose="020B0604020202020204" charset="0"/>
              </a:rPr>
              <a:t>regression models to determine pricing predictors</a:t>
            </a:r>
            <a:r>
              <a:rPr lang="en-US" dirty="0">
                <a:latin typeface="TT Hoves" panose="020B0604020202020204" charset="0"/>
              </a:rPr>
              <a:t>.</a:t>
            </a:r>
          </a:p>
          <a:p>
            <a:pPr marL="742950" lvl="1" indent="-285750">
              <a:buFont typeface="+mj-lt"/>
              <a:buAutoNum type="arabicPeriod"/>
            </a:pPr>
            <a:r>
              <a:rPr lang="en-US" dirty="0">
                <a:latin typeface="TT Hoves" panose="020B0604020202020204" charset="0"/>
              </a:rPr>
              <a:t>Created </a:t>
            </a:r>
            <a:r>
              <a:rPr lang="en-US" b="1" dirty="0">
                <a:latin typeface="TT Hoves" panose="020B0604020202020204" charset="0"/>
              </a:rPr>
              <a:t>pivot tables, scatter plots, and trendline analyses</a:t>
            </a:r>
            <a:r>
              <a:rPr lang="en-US" dirty="0">
                <a:latin typeface="TT Hoves" panose="020B0604020202020204" charset="0"/>
              </a:rPr>
              <a:t> for key insights.</a:t>
            </a:r>
          </a:p>
          <a:p>
            <a:pPr marL="742950" lvl="1" indent="-285750">
              <a:buFont typeface="+mj-lt"/>
              <a:buAutoNum type="arabicPeriod"/>
            </a:pPr>
            <a:r>
              <a:rPr lang="en-US" dirty="0">
                <a:latin typeface="TT Hoves" panose="020B0604020202020204" charset="0"/>
              </a:rPr>
              <a:t>Analyzed </a:t>
            </a:r>
            <a:r>
              <a:rPr lang="en-US" b="1" dirty="0">
                <a:latin typeface="TT Hoves" panose="020B0604020202020204" charset="0"/>
              </a:rPr>
              <a:t>market segmentation</a:t>
            </a:r>
            <a:r>
              <a:rPr lang="en-US" dirty="0">
                <a:latin typeface="TT Hoves" panose="020B0604020202020204" charset="0"/>
              </a:rPr>
              <a:t> to compare economy vs. luxury cars.</a:t>
            </a:r>
          </a:p>
          <a:p>
            <a:pPr>
              <a:buNone/>
            </a:pPr>
            <a:endParaRPr lang="en-US" dirty="0">
              <a:latin typeface="TT Hoves" panose="020B0604020202020204" charset="0"/>
            </a:endParaRPr>
          </a:p>
        </p:txBody>
      </p:sp>
    </p:spTree>
    <p:extLst>
      <p:ext uri="{BB962C8B-B14F-4D97-AF65-F5344CB8AC3E}">
        <p14:creationId xmlns:p14="http://schemas.microsoft.com/office/powerpoint/2010/main" val="3362048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6B54A-9C8D-9DFB-192A-FBBCB32B81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F6BD7D-6D13-69E2-4CFB-C4EF8D2103A6}"/>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MODEL VS POPULARITY</a:t>
            </a:r>
          </a:p>
        </p:txBody>
      </p:sp>
      <p:sp>
        <p:nvSpPr>
          <p:cNvPr id="3" name="AutoShape 3">
            <a:extLst>
              <a:ext uri="{FF2B5EF4-FFF2-40B4-BE49-F238E27FC236}">
                <a16:creationId xmlns:a16="http://schemas.microsoft.com/office/drawing/2014/main" id="{B46E4C2B-D4F8-D571-B23C-F50DEB6E4E00}"/>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C569BB75-E7A6-ECCC-058F-9AF7E857B323}"/>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213FFE7C-5ED1-380F-0393-9D47724C1453}"/>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8" name="Picture 7">
            <a:extLst>
              <a:ext uri="{FF2B5EF4-FFF2-40B4-BE49-F238E27FC236}">
                <a16:creationId xmlns:a16="http://schemas.microsoft.com/office/drawing/2014/main" id="{76099C7F-C3CB-B2E0-05F1-18449B86507B}"/>
              </a:ext>
            </a:extLst>
          </p:cNvPr>
          <p:cNvPicPr>
            <a:picLocks noChangeAspect="1"/>
          </p:cNvPicPr>
          <p:nvPr/>
        </p:nvPicPr>
        <p:blipFill>
          <a:blip r:embed="rId3"/>
          <a:stretch>
            <a:fillRect/>
          </a:stretch>
        </p:blipFill>
        <p:spPr>
          <a:xfrm>
            <a:off x="618487" y="1536700"/>
            <a:ext cx="6225201" cy="3733800"/>
          </a:xfrm>
          <a:prstGeom prst="rect">
            <a:avLst/>
          </a:prstGeom>
        </p:spPr>
      </p:pic>
    </p:spTree>
    <p:extLst>
      <p:ext uri="{BB962C8B-B14F-4D97-AF65-F5344CB8AC3E}">
        <p14:creationId xmlns:p14="http://schemas.microsoft.com/office/powerpoint/2010/main" val="1751436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53BA5-C0CE-9924-0DBC-B4F7F96407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132CF1-9E80-EA53-C550-A29269DE3CE3}"/>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POPULARITY OF MODELS</a:t>
            </a:r>
          </a:p>
        </p:txBody>
      </p:sp>
      <p:sp>
        <p:nvSpPr>
          <p:cNvPr id="3" name="AutoShape 3">
            <a:extLst>
              <a:ext uri="{FF2B5EF4-FFF2-40B4-BE49-F238E27FC236}">
                <a16:creationId xmlns:a16="http://schemas.microsoft.com/office/drawing/2014/main" id="{A249B530-463F-AD09-0AB6-0925DC432B84}"/>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5BAF7086-0540-B705-3ACD-555F772F0993}"/>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9B6850F5-612B-80AE-6FFD-36793286CF6B}"/>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7" name="Picture 6">
            <a:extLst>
              <a:ext uri="{FF2B5EF4-FFF2-40B4-BE49-F238E27FC236}">
                <a16:creationId xmlns:a16="http://schemas.microsoft.com/office/drawing/2014/main" id="{CB815DD1-B8B2-BC70-7F66-CF6385B75600}"/>
              </a:ext>
            </a:extLst>
          </p:cNvPr>
          <p:cNvPicPr>
            <a:picLocks noChangeAspect="1"/>
          </p:cNvPicPr>
          <p:nvPr/>
        </p:nvPicPr>
        <p:blipFill>
          <a:blip r:embed="rId3"/>
          <a:stretch>
            <a:fillRect/>
          </a:stretch>
        </p:blipFill>
        <p:spPr>
          <a:xfrm>
            <a:off x="597164" y="1765300"/>
            <a:ext cx="6268750" cy="2629001"/>
          </a:xfrm>
          <a:prstGeom prst="rect">
            <a:avLst/>
          </a:prstGeom>
        </p:spPr>
      </p:pic>
    </p:spTree>
    <p:extLst>
      <p:ext uri="{BB962C8B-B14F-4D97-AF65-F5344CB8AC3E}">
        <p14:creationId xmlns:p14="http://schemas.microsoft.com/office/powerpoint/2010/main" val="40873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C83A7-D9AE-BB5D-0C59-187D9708CE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A00C80-C54A-F54B-605D-2674D2004E02}"/>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a:p>
            <a:r>
              <a:rPr lang="en-US" dirty="0"/>
              <a:t>              </a:t>
            </a:r>
            <a:r>
              <a:rPr lang="en-US" sz="1800" b="1" i="0" u="none" strike="noStrike" baseline="0" dirty="0">
                <a:solidFill>
                  <a:srgbClr val="000000"/>
                </a:solidFill>
                <a:latin typeface="Calibri" panose="020F0502020204030204" pitchFamily="34" charset="0"/>
              </a:rPr>
              <a:t>Relationship Between Engine Power and Price </a:t>
            </a:r>
            <a:endParaRPr lang="en-US" dirty="0"/>
          </a:p>
        </p:txBody>
      </p:sp>
      <p:sp>
        <p:nvSpPr>
          <p:cNvPr id="3" name="AutoShape 3">
            <a:extLst>
              <a:ext uri="{FF2B5EF4-FFF2-40B4-BE49-F238E27FC236}">
                <a16:creationId xmlns:a16="http://schemas.microsoft.com/office/drawing/2014/main" id="{BC9A0490-65C2-796D-685E-CC684853AAC7}"/>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7F098019-CF6C-8F59-F16E-98004227D09D}"/>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AF286762-0FB3-CB16-D4EE-15FA0520C61F}"/>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8" name="Picture 7">
            <a:extLst>
              <a:ext uri="{FF2B5EF4-FFF2-40B4-BE49-F238E27FC236}">
                <a16:creationId xmlns:a16="http://schemas.microsoft.com/office/drawing/2014/main" id="{0DC6445C-72CF-7655-3135-922DE5484F29}"/>
              </a:ext>
            </a:extLst>
          </p:cNvPr>
          <p:cNvPicPr>
            <a:picLocks noChangeAspect="1"/>
          </p:cNvPicPr>
          <p:nvPr/>
        </p:nvPicPr>
        <p:blipFill>
          <a:blip r:embed="rId3"/>
          <a:stretch>
            <a:fillRect/>
          </a:stretch>
        </p:blipFill>
        <p:spPr>
          <a:xfrm>
            <a:off x="829851" y="1612900"/>
            <a:ext cx="5896798" cy="4267796"/>
          </a:xfrm>
          <a:prstGeom prst="rect">
            <a:avLst/>
          </a:prstGeom>
        </p:spPr>
      </p:pic>
    </p:spTree>
    <p:extLst>
      <p:ext uri="{BB962C8B-B14F-4D97-AF65-F5344CB8AC3E}">
        <p14:creationId xmlns:p14="http://schemas.microsoft.com/office/powerpoint/2010/main" val="4219421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75419-F6BE-FCDC-FE9E-1927923A557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6A1789-33C4-1680-C18D-6964BFAAFAE1}"/>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a:p>
            <a:r>
              <a:rPr lang="en-US" b="1" dirty="0"/>
              <a:t>             Impact of car features</a:t>
            </a:r>
          </a:p>
        </p:txBody>
      </p:sp>
      <p:sp>
        <p:nvSpPr>
          <p:cNvPr id="3" name="AutoShape 3">
            <a:extLst>
              <a:ext uri="{FF2B5EF4-FFF2-40B4-BE49-F238E27FC236}">
                <a16:creationId xmlns:a16="http://schemas.microsoft.com/office/drawing/2014/main" id="{3E33DFF7-2390-926D-532D-26720EBDF5A5}"/>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46F8F9BF-953F-8E8C-F815-EB607B9E43A2}"/>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88F89C7E-795C-23A0-BAB3-4B00CC45C9C2}"/>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7" name="Picture 6">
            <a:extLst>
              <a:ext uri="{FF2B5EF4-FFF2-40B4-BE49-F238E27FC236}">
                <a16:creationId xmlns:a16="http://schemas.microsoft.com/office/drawing/2014/main" id="{2E9E9C17-F4EA-7D0E-7F2E-E3FCF652257B}"/>
              </a:ext>
            </a:extLst>
          </p:cNvPr>
          <p:cNvPicPr>
            <a:picLocks noChangeAspect="1"/>
          </p:cNvPicPr>
          <p:nvPr/>
        </p:nvPicPr>
        <p:blipFill>
          <a:blip r:embed="rId3"/>
          <a:stretch>
            <a:fillRect/>
          </a:stretch>
        </p:blipFill>
        <p:spPr>
          <a:xfrm>
            <a:off x="657876" y="1460500"/>
            <a:ext cx="6064250" cy="3810000"/>
          </a:xfrm>
          <a:prstGeom prst="rect">
            <a:avLst/>
          </a:prstGeom>
        </p:spPr>
      </p:pic>
    </p:spTree>
    <p:extLst>
      <p:ext uri="{BB962C8B-B14F-4D97-AF65-F5344CB8AC3E}">
        <p14:creationId xmlns:p14="http://schemas.microsoft.com/office/powerpoint/2010/main" val="561049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92971-D92B-C9B8-B22B-2935C15EA4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2F5433-FA44-339A-358C-CE08B865A7AE}"/>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38FAFAAB-FA17-D38E-008B-02DA85F8AD8B}"/>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9E888568-9F58-2DDC-5765-6C5F5EAA2250}"/>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A4AA5977-D7C3-6F8D-9BB1-0BEEF2EA1579}"/>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F84B5016-6FFA-4E5E-54A2-160AAF755E87}"/>
              </a:ext>
            </a:extLst>
          </p:cNvPr>
          <p:cNvSpPr txBox="1"/>
          <p:nvPr/>
        </p:nvSpPr>
        <p:spPr>
          <a:xfrm>
            <a:off x="690586" y="2185387"/>
            <a:ext cx="6175325" cy="3693319"/>
          </a:xfrm>
          <a:prstGeom prst="rect">
            <a:avLst/>
          </a:prstGeom>
          <a:noFill/>
        </p:spPr>
        <p:txBody>
          <a:bodyPr wrap="square" rtlCol="0">
            <a:spAutoFit/>
          </a:bodyPr>
          <a:lstStyle/>
          <a:p>
            <a:pPr>
              <a:buNone/>
            </a:pPr>
            <a:r>
              <a:rPr lang="en-US" b="1" dirty="0">
                <a:latin typeface="TT Hoves" panose="020B0604020202020204" charset="0"/>
              </a:rPr>
              <a:t>Key Insights:</a:t>
            </a:r>
          </a:p>
          <a:p>
            <a:pPr>
              <a:buNone/>
            </a:pPr>
            <a:endParaRPr lang="en-US" b="1" dirty="0">
              <a:latin typeface="TT Hoves" panose="020B0604020202020204" charset="0"/>
            </a:endParaRPr>
          </a:p>
          <a:p>
            <a:pPr marL="342900" indent="-342900">
              <a:buFont typeface="+mj-lt"/>
              <a:buAutoNum type="arabicPeriod"/>
            </a:pPr>
            <a:r>
              <a:rPr lang="en-US" b="1" dirty="0">
                <a:latin typeface="TT Hoves" panose="020B0604020202020204" charset="0"/>
              </a:rPr>
              <a:t>Engine horsepower is the strongest predictor of price</a:t>
            </a:r>
            <a:r>
              <a:rPr lang="en-US" dirty="0">
                <a:latin typeface="TT Hoves" panose="020B0604020202020204" charset="0"/>
              </a:rPr>
              <a:t>—higher power leads to higher MSRPs.</a:t>
            </a:r>
          </a:p>
          <a:p>
            <a:pPr marL="342900" indent="-342900">
              <a:buFont typeface="+mj-lt"/>
              <a:buAutoNum type="arabicPeriod"/>
            </a:pPr>
            <a:r>
              <a:rPr lang="en-US" b="1" dirty="0">
                <a:latin typeface="TT Hoves" panose="020B0604020202020204" charset="0"/>
              </a:rPr>
              <a:t>Luxury brands (BMW, Mercedes, Audi) consistently have the highest prices</a:t>
            </a:r>
            <a:r>
              <a:rPr lang="en-US" dirty="0">
                <a:latin typeface="TT Hoves" panose="020B0604020202020204" charset="0"/>
              </a:rPr>
              <a:t>, while economy brands (Toyota, Honda) dominate mid-range segments.</a:t>
            </a:r>
          </a:p>
          <a:p>
            <a:pPr marL="342900" indent="-342900">
              <a:buFont typeface="+mj-lt"/>
              <a:buAutoNum type="arabicPeriod"/>
            </a:pPr>
            <a:r>
              <a:rPr lang="en-US" b="1" dirty="0">
                <a:latin typeface="TT Hoves" panose="020B0604020202020204" charset="0"/>
              </a:rPr>
              <a:t>Fuel efficiency negatively correlates with price</a:t>
            </a:r>
            <a:r>
              <a:rPr lang="en-US" dirty="0">
                <a:latin typeface="TT Hoves" panose="020B0604020202020204" charset="0"/>
              </a:rPr>
              <a:t>—higher fuel economy is typically seen in more affordable cars.</a:t>
            </a:r>
          </a:p>
          <a:p>
            <a:pPr marL="342900" indent="-342900">
              <a:buFont typeface="+mj-lt"/>
              <a:buAutoNum type="arabicPeriod"/>
            </a:pPr>
            <a:r>
              <a:rPr lang="en-US" b="1" dirty="0">
                <a:latin typeface="TT Hoves" panose="020B0604020202020204" charset="0"/>
              </a:rPr>
              <a:t>Market demand for SUVs and crossovers is rising</a:t>
            </a:r>
            <a:r>
              <a:rPr lang="en-US" dirty="0">
                <a:latin typeface="TT Hoves" panose="020B0604020202020204" charset="0"/>
              </a:rPr>
              <a:t>, making them more profitable than sedans in certain categories.</a:t>
            </a:r>
          </a:p>
          <a:p>
            <a:pPr>
              <a:buNone/>
            </a:pPr>
            <a:endParaRPr lang="en-US" dirty="0">
              <a:latin typeface="TT Hoves" panose="020B0604020202020204" charset="0"/>
            </a:endParaRPr>
          </a:p>
        </p:txBody>
      </p:sp>
    </p:spTree>
    <p:extLst>
      <p:ext uri="{BB962C8B-B14F-4D97-AF65-F5344CB8AC3E}">
        <p14:creationId xmlns:p14="http://schemas.microsoft.com/office/powerpoint/2010/main" val="4096272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72967-40A0-1823-8EE4-A7B7A87C56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26BD14-6B87-68AD-D1A1-D320DD8D306D}"/>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1FB0FBE9-B7CA-33FE-B34C-07B607C633B4}"/>
              </a:ext>
            </a:extLst>
          </p:cNvPr>
          <p:cNvSpPr/>
          <p:nvPr/>
        </p:nvSpPr>
        <p:spPr>
          <a:xfrm flipH="1" flipV="1">
            <a:off x="6902450" y="0"/>
            <a:ext cx="0" cy="1363772"/>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28C3420F-5D90-6CBE-837E-723110A979B1}"/>
              </a:ext>
            </a:extLst>
          </p:cNvPr>
          <p:cNvSpPr/>
          <p:nvPr/>
        </p:nvSpPr>
        <p:spPr>
          <a:xfrm flipH="1" flipV="1">
            <a:off x="514088" y="22431"/>
            <a:ext cx="0" cy="1066956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D1CCF1DB-E8D4-F764-DBC7-34E2AFDD2E68}"/>
              </a:ext>
            </a:extLst>
          </p:cNvPr>
          <p:cNvSpPr/>
          <p:nvPr/>
        </p:nvSpPr>
        <p:spPr>
          <a:xfrm>
            <a:off x="0" y="10223500"/>
            <a:ext cx="2463330" cy="9731"/>
          </a:xfrm>
          <a:prstGeom prst="line">
            <a:avLst/>
          </a:prstGeom>
          <a:ln w="57150" cap="flat">
            <a:solidFill>
              <a:srgbClr val="333652"/>
            </a:solidFill>
            <a:prstDash val="solid"/>
            <a:headEnd type="none" w="sm" len="sm"/>
            <a:tailEnd type="none" w="sm" len="sm"/>
          </a:ln>
        </p:spPr>
      </p:sp>
      <p:grpSp>
        <p:nvGrpSpPr>
          <p:cNvPr id="6" name="Group 6">
            <a:extLst>
              <a:ext uri="{FF2B5EF4-FFF2-40B4-BE49-F238E27FC236}">
                <a16:creationId xmlns:a16="http://schemas.microsoft.com/office/drawing/2014/main" id="{818CF566-49E2-2CF6-7872-BC751022D2F7}"/>
              </a:ext>
            </a:extLst>
          </p:cNvPr>
          <p:cNvGrpSpPr/>
          <p:nvPr/>
        </p:nvGrpSpPr>
        <p:grpSpPr>
          <a:xfrm>
            <a:off x="0" y="374091"/>
            <a:ext cx="7510327" cy="763818"/>
            <a:chOff x="0" y="0"/>
            <a:chExt cx="2691532" cy="273735"/>
          </a:xfrm>
        </p:grpSpPr>
        <p:sp>
          <p:nvSpPr>
            <p:cNvPr id="7" name="Freeform 7">
              <a:extLst>
                <a:ext uri="{FF2B5EF4-FFF2-40B4-BE49-F238E27FC236}">
                  <a16:creationId xmlns:a16="http://schemas.microsoft.com/office/drawing/2014/main" id="{2491398C-B23A-983E-67A9-AE2B69DD5BC2}"/>
                </a:ext>
              </a:extLst>
            </p:cNvPr>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a:extLst>
                <a:ext uri="{FF2B5EF4-FFF2-40B4-BE49-F238E27FC236}">
                  <a16:creationId xmlns:a16="http://schemas.microsoft.com/office/drawing/2014/main" id="{8738E429-B211-AEC2-B9EC-C3BB69280B8A}"/>
                </a:ext>
              </a:extLst>
            </p:cNvPr>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a:extLst>
              <a:ext uri="{FF2B5EF4-FFF2-40B4-BE49-F238E27FC236}">
                <a16:creationId xmlns:a16="http://schemas.microsoft.com/office/drawing/2014/main" id="{C5BC7504-4686-7C8C-BDE7-ECC2645E6104}"/>
              </a:ext>
            </a:extLst>
          </p:cNvPr>
          <p:cNvSpPr txBox="1"/>
          <p:nvPr/>
        </p:nvSpPr>
        <p:spPr>
          <a:xfrm>
            <a:off x="-1631950" y="634172"/>
            <a:ext cx="7510327" cy="243656"/>
          </a:xfrm>
          <a:prstGeom prst="rect">
            <a:avLst/>
          </a:prstGeom>
        </p:spPr>
        <p:txBody>
          <a:bodyPr lIns="0" tIns="0" rIns="0" bIns="0" rtlCol="0" anchor="t">
            <a:spAutoFit/>
          </a:bodyPr>
          <a:lstStyle/>
          <a:p>
            <a:pPr algn="ctr">
              <a:lnSpc>
                <a:spcPts val="1920"/>
              </a:lnSpc>
              <a:spcBef>
                <a:spcPct val="0"/>
              </a:spcBef>
            </a:pPr>
            <a:r>
              <a:rPr lang="en-US" sz="1600" b="1" spc="128" dirty="0">
                <a:solidFill>
                  <a:srgbClr val="E0E0E0"/>
                </a:solidFill>
                <a:latin typeface="TT Hoves Bold"/>
                <a:ea typeface="TT Hoves Bold"/>
                <a:cs typeface="TT Hoves Bold"/>
                <a:sym typeface="TT Hoves Bold"/>
              </a:rPr>
              <a:t>ABC CALL VOLUME TREND</a:t>
            </a:r>
          </a:p>
        </p:txBody>
      </p:sp>
      <p:sp>
        <p:nvSpPr>
          <p:cNvPr id="10" name="TextBox 9">
            <a:extLst>
              <a:ext uri="{FF2B5EF4-FFF2-40B4-BE49-F238E27FC236}">
                <a16:creationId xmlns:a16="http://schemas.microsoft.com/office/drawing/2014/main" id="{F2580E2D-CA98-1C9D-F935-8B3D40FB6FF7}"/>
              </a:ext>
            </a:extLst>
          </p:cNvPr>
          <p:cNvSpPr txBox="1"/>
          <p:nvPr/>
        </p:nvSpPr>
        <p:spPr>
          <a:xfrm>
            <a:off x="641348" y="1250972"/>
            <a:ext cx="3517901" cy="369332"/>
          </a:xfrm>
          <a:prstGeom prst="rect">
            <a:avLst/>
          </a:prstGeom>
          <a:noFill/>
        </p:spPr>
        <p:txBody>
          <a:bodyPr wrap="square" rtlCol="0">
            <a:spAutoFit/>
          </a:bodyPr>
          <a:lstStyle/>
          <a:p>
            <a:r>
              <a:rPr lang="en-US" dirty="0"/>
              <a:t>Call Center Optimization Study</a:t>
            </a:r>
          </a:p>
        </p:txBody>
      </p:sp>
      <p:sp>
        <p:nvSpPr>
          <p:cNvPr id="11" name="TextBox 10">
            <a:extLst>
              <a:ext uri="{FF2B5EF4-FFF2-40B4-BE49-F238E27FC236}">
                <a16:creationId xmlns:a16="http://schemas.microsoft.com/office/drawing/2014/main" id="{A2E83F52-C07C-9577-23F9-FB7412EA0104}"/>
              </a:ext>
            </a:extLst>
          </p:cNvPr>
          <p:cNvSpPr txBox="1"/>
          <p:nvPr/>
        </p:nvSpPr>
        <p:spPr>
          <a:xfrm>
            <a:off x="641349" y="1917700"/>
            <a:ext cx="6095999" cy="4524315"/>
          </a:xfrm>
          <a:prstGeom prst="rect">
            <a:avLst/>
          </a:prstGeom>
          <a:noFill/>
        </p:spPr>
        <p:txBody>
          <a:bodyPr wrap="square" rtlCol="0">
            <a:spAutoFit/>
          </a:bodyPr>
          <a:lstStyle/>
          <a:p>
            <a:pPr>
              <a:buNone/>
            </a:pPr>
            <a:r>
              <a:rPr lang="en-US" dirty="0">
                <a:latin typeface="TT Hoves" panose="020B0604020202020204" charset="0"/>
              </a:rPr>
              <a:t>This project focused on analyzing </a:t>
            </a:r>
            <a:r>
              <a:rPr lang="en-US" b="1" dirty="0">
                <a:latin typeface="TT Hoves" panose="020B0604020202020204" charset="0"/>
              </a:rPr>
              <a:t>inbound call volume trends</a:t>
            </a:r>
            <a:r>
              <a:rPr lang="en-US" dirty="0">
                <a:latin typeface="TT Hoves" panose="020B0604020202020204" charset="0"/>
              </a:rPr>
              <a:t> at ABC Insurance Company to optimize </a:t>
            </a:r>
            <a:r>
              <a:rPr lang="en-US" b="1" dirty="0">
                <a:latin typeface="TT Hoves" panose="020B0604020202020204" charset="0"/>
              </a:rPr>
              <a:t>manpower allocation and improve customer service</a:t>
            </a:r>
            <a:r>
              <a:rPr lang="en-US" dirty="0">
                <a:latin typeface="TT Hoves" panose="020B0604020202020204" charset="0"/>
              </a:rPr>
              <a:t>. By studying call patterns over 23 days, the analysis aimed to ensure </a:t>
            </a:r>
            <a:r>
              <a:rPr lang="en-US" b="1" dirty="0">
                <a:latin typeface="TT Hoves" panose="020B0604020202020204" charset="0"/>
              </a:rPr>
              <a:t>efficient staffing, reduce wait times, and maintain service quality</a:t>
            </a:r>
            <a:r>
              <a:rPr lang="en-US" dirty="0">
                <a:latin typeface="TT Hoves" panose="020B0604020202020204" charset="0"/>
              </a:rPr>
              <a:t>. </a:t>
            </a:r>
          </a:p>
          <a:p>
            <a:pPr>
              <a:buNone/>
            </a:pPr>
            <a:endParaRPr lang="en-US" dirty="0">
              <a:latin typeface="TT Hoves" panose="020B0604020202020204" charset="0"/>
            </a:endParaRPr>
          </a:p>
          <a:p>
            <a:pPr>
              <a:buNone/>
            </a:pPr>
            <a:endParaRPr lang="en-US" dirty="0">
              <a:latin typeface="TT Hoves" panose="020B0604020202020204" charset="0"/>
            </a:endParaRPr>
          </a:p>
          <a:p>
            <a:pPr>
              <a:buNone/>
            </a:pPr>
            <a:r>
              <a:rPr lang="en-US" b="1" dirty="0">
                <a:latin typeface="TT Hoves" panose="020B0604020202020204" charset="0"/>
              </a:rPr>
              <a:t>Objective:</a:t>
            </a:r>
          </a:p>
          <a:p>
            <a:pPr>
              <a:buFont typeface="Arial" panose="020B0604020202020204" pitchFamily="34" charset="0"/>
              <a:buChar char="•"/>
            </a:pPr>
            <a:r>
              <a:rPr lang="en-US" dirty="0">
                <a:latin typeface="TT Hoves" panose="020B0604020202020204" charset="0"/>
              </a:rPr>
              <a:t>Identify </a:t>
            </a:r>
            <a:r>
              <a:rPr lang="en-US" b="1" dirty="0">
                <a:latin typeface="TT Hoves" panose="020B0604020202020204" charset="0"/>
              </a:rPr>
              <a:t>peak and low call hours</a:t>
            </a:r>
            <a:r>
              <a:rPr lang="en-US" dirty="0">
                <a:latin typeface="TT Hoves" panose="020B0604020202020204" charset="0"/>
              </a:rPr>
              <a:t> to adjust agent schedules.</a:t>
            </a:r>
          </a:p>
          <a:p>
            <a:pPr>
              <a:buFont typeface="Arial" panose="020B0604020202020204" pitchFamily="34" charset="0"/>
              <a:buChar char="•"/>
            </a:pPr>
            <a:r>
              <a:rPr lang="en-US" dirty="0">
                <a:latin typeface="TT Hoves" panose="020B0604020202020204" charset="0"/>
              </a:rPr>
              <a:t>Calculate </a:t>
            </a:r>
            <a:r>
              <a:rPr lang="en-US" b="1" dirty="0">
                <a:latin typeface="TT Hoves" panose="020B0604020202020204" charset="0"/>
              </a:rPr>
              <a:t>agent handling capacity</a:t>
            </a:r>
            <a:r>
              <a:rPr lang="en-US" dirty="0">
                <a:latin typeface="TT Hoves" panose="020B0604020202020204" charset="0"/>
              </a:rPr>
              <a:t> based on call duration and workload.</a:t>
            </a:r>
          </a:p>
          <a:p>
            <a:pPr>
              <a:buFont typeface="Arial" panose="020B0604020202020204" pitchFamily="34" charset="0"/>
              <a:buChar char="•"/>
            </a:pPr>
            <a:r>
              <a:rPr lang="en-US" dirty="0">
                <a:latin typeface="TT Hoves" panose="020B0604020202020204" charset="0"/>
              </a:rPr>
              <a:t>Propose a </a:t>
            </a:r>
            <a:r>
              <a:rPr lang="en-US" b="1" dirty="0">
                <a:latin typeface="TT Hoves" panose="020B0604020202020204" charset="0"/>
              </a:rPr>
              <a:t>staffing plan for both day and night shifts</a:t>
            </a:r>
            <a:r>
              <a:rPr lang="en-US" dirty="0">
                <a:latin typeface="TT Hoves" panose="020B0604020202020204" charset="0"/>
              </a:rPr>
              <a:t> to improve response rates.</a:t>
            </a:r>
          </a:p>
          <a:p>
            <a:pPr>
              <a:buNone/>
            </a:pPr>
            <a:endParaRPr lang="en-US" dirty="0">
              <a:latin typeface="TT Hoves" panose="020B0604020202020204" charset="0"/>
            </a:endParaRPr>
          </a:p>
        </p:txBody>
      </p:sp>
    </p:spTree>
    <p:extLst>
      <p:ext uri="{BB962C8B-B14F-4D97-AF65-F5344CB8AC3E}">
        <p14:creationId xmlns:p14="http://schemas.microsoft.com/office/powerpoint/2010/main" val="3409100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3542F-D54C-5C39-478B-1A5BCC9B51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F3F429-A4C9-51ED-DD74-BEDD4DDF931E}"/>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73DB70A2-3F89-F203-09F6-F7DC3E8F3DFA}"/>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AF32E6E6-E513-440A-2DEE-60363A95E90C}"/>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5396BAB7-FB71-1A82-3CD1-464A84470B8E}"/>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E4320014-A0AA-0B0C-F4C0-1FFF939E7F43}"/>
              </a:ext>
            </a:extLst>
          </p:cNvPr>
          <p:cNvSpPr txBox="1"/>
          <p:nvPr/>
        </p:nvSpPr>
        <p:spPr>
          <a:xfrm>
            <a:off x="668363" y="1536700"/>
            <a:ext cx="6175325" cy="5078313"/>
          </a:xfrm>
          <a:prstGeom prst="rect">
            <a:avLst/>
          </a:prstGeom>
          <a:noFill/>
        </p:spPr>
        <p:txBody>
          <a:bodyPr wrap="square" rtlCol="0">
            <a:spAutoFit/>
          </a:bodyPr>
          <a:lstStyle/>
          <a:p>
            <a:pPr>
              <a:buNone/>
            </a:pPr>
            <a:r>
              <a:rPr lang="en-US" b="1" dirty="0">
                <a:latin typeface="TT Hoves" panose="020B0604020202020204" charset="0"/>
              </a:rPr>
              <a:t>Approach:</a:t>
            </a:r>
          </a:p>
          <a:p>
            <a:pPr>
              <a:buNone/>
            </a:pPr>
            <a:endParaRPr lang="en-US" b="1" dirty="0">
              <a:latin typeface="TT Hoves" panose="020B0604020202020204" charset="0"/>
            </a:endParaRPr>
          </a:p>
          <a:p>
            <a:pPr>
              <a:buFont typeface="+mj-lt"/>
              <a:buAutoNum type="arabicPeriod"/>
            </a:pPr>
            <a:r>
              <a:rPr lang="en-US" b="1" dirty="0">
                <a:latin typeface="TT Hoves" panose="020B0604020202020204" charset="0"/>
              </a:rPr>
              <a:t>Data Exploration &amp; Cleaning:</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Analyzed </a:t>
            </a:r>
            <a:r>
              <a:rPr lang="en-US" b="1" dirty="0">
                <a:latin typeface="TT Hoves" panose="020B0604020202020204" charset="0"/>
              </a:rPr>
              <a:t>call records to filter missing or inconsistent data</a:t>
            </a:r>
            <a:r>
              <a:rPr lang="en-US" dirty="0">
                <a:latin typeface="TT Hoves" panose="020B0604020202020204" charset="0"/>
              </a:rPr>
              <a:t>.</a:t>
            </a:r>
          </a:p>
          <a:p>
            <a:pPr marL="742950" lvl="1" indent="-285750">
              <a:buFont typeface="+mj-lt"/>
              <a:buAutoNum type="arabicPeriod"/>
            </a:pPr>
            <a:r>
              <a:rPr lang="en-US" dirty="0">
                <a:latin typeface="TT Hoves" panose="020B0604020202020204" charset="0"/>
              </a:rPr>
              <a:t>Segmented calls based on </a:t>
            </a:r>
            <a:r>
              <a:rPr lang="en-US" b="1" dirty="0">
                <a:latin typeface="TT Hoves" panose="020B0604020202020204" charset="0"/>
              </a:rPr>
              <a:t>answered, abandoned, and transferred status</a:t>
            </a:r>
            <a:r>
              <a:rPr lang="en-US" dirty="0">
                <a:latin typeface="TT Hoves" panose="020B0604020202020204" charset="0"/>
              </a:rPr>
              <a:t>.</a:t>
            </a:r>
          </a:p>
          <a:p>
            <a:pPr>
              <a:buFont typeface="+mj-lt"/>
              <a:buAutoNum type="arabicPeriod"/>
            </a:pPr>
            <a:r>
              <a:rPr lang="en-US" b="1" dirty="0">
                <a:latin typeface="TT Hoves" panose="020B0604020202020204" charset="0"/>
              </a:rPr>
              <a:t>Call Volume &amp; Duration Analysis:</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Identified </a:t>
            </a:r>
            <a:r>
              <a:rPr lang="en-US" b="1" dirty="0">
                <a:latin typeface="TT Hoves" panose="020B0604020202020204" charset="0"/>
              </a:rPr>
              <a:t>peak call hours (11 AM - 12 PM, 8 AM - 9 AM for night shift)</a:t>
            </a:r>
            <a:r>
              <a:rPr lang="en-US" dirty="0">
                <a:latin typeface="TT Hoves" panose="020B0604020202020204" charset="0"/>
              </a:rPr>
              <a:t>.</a:t>
            </a:r>
          </a:p>
          <a:p>
            <a:pPr marL="742950" lvl="1" indent="-285750">
              <a:buFont typeface="+mj-lt"/>
              <a:buAutoNum type="arabicPeriod"/>
            </a:pPr>
            <a:r>
              <a:rPr lang="en-US" dirty="0">
                <a:latin typeface="TT Hoves" panose="020B0604020202020204" charset="0"/>
              </a:rPr>
              <a:t>Calculated </a:t>
            </a:r>
            <a:r>
              <a:rPr lang="en-US" b="1" dirty="0">
                <a:latin typeface="TT Hoves" panose="020B0604020202020204" charset="0"/>
              </a:rPr>
              <a:t>average call duration (199 sec) to determine agent workload</a:t>
            </a:r>
            <a:r>
              <a:rPr lang="en-US" dirty="0">
                <a:latin typeface="TT Hoves" panose="020B0604020202020204" charset="0"/>
              </a:rPr>
              <a:t>.</a:t>
            </a:r>
          </a:p>
          <a:p>
            <a:pPr>
              <a:buFont typeface="+mj-lt"/>
              <a:buAutoNum type="arabicPeriod"/>
            </a:pPr>
            <a:r>
              <a:rPr lang="en-US" b="1" dirty="0">
                <a:latin typeface="TT Hoves" panose="020B0604020202020204" charset="0"/>
              </a:rPr>
              <a:t>Manpower Planning &amp; Optimization:</a:t>
            </a: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Estimated </a:t>
            </a:r>
            <a:r>
              <a:rPr lang="en-US" b="1" dirty="0">
                <a:latin typeface="TT Hoves" panose="020B0604020202020204" charset="0"/>
              </a:rPr>
              <a:t>the required number of agents per hour</a:t>
            </a:r>
            <a:r>
              <a:rPr lang="en-US" dirty="0">
                <a:latin typeface="TT Hoves" panose="020B0604020202020204" charset="0"/>
              </a:rPr>
              <a:t> to maintain a </a:t>
            </a:r>
            <a:r>
              <a:rPr lang="en-US" b="1" dirty="0">
                <a:latin typeface="TT Hoves" panose="020B0604020202020204" charset="0"/>
              </a:rPr>
              <a:t>90% call answer rate</a:t>
            </a:r>
            <a:r>
              <a:rPr lang="en-US" dirty="0">
                <a:latin typeface="TT Hoves" panose="020B0604020202020204" charset="0"/>
              </a:rPr>
              <a:t>.</a:t>
            </a:r>
          </a:p>
          <a:p>
            <a:pPr marL="742950" lvl="1" indent="-285750">
              <a:buFont typeface="+mj-lt"/>
              <a:buAutoNum type="arabicPeriod"/>
            </a:pPr>
            <a:r>
              <a:rPr lang="en-US" dirty="0">
                <a:latin typeface="TT Hoves" panose="020B0604020202020204" charset="0"/>
              </a:rPr>
              <a:t>Recommended </a:t>
            </a:r>
            <a:r>
              <a:rPr lang="en-US" b="1" dirty="0">
                <a:latin typeface="TT Hoves" panose="020B0604020202020204" charset="0"/>
              </a:rPr>
              <a:t>hiring 257 additional agents</a:t>
            </a:r>
            <a:r>
              <a:rPr lang="en-US" dirty="0">
                <a:latin typeface="TT Hoves" panose="020B0604020202020204" charset="0"/>
              </a:rPr>
              <a:t> to improve service efficiency.</a:t>
            </a:r>
          </a:p>
          <a:p>
            <a:pPr>
              <a:buNone/>
            </a:pPr>
            <a:endParaRPr lang="en-US" dirty="0">
              <a:latin typeface="TT Hoves" panose="020B0604020202020204" charset="0"/>
            </a:endParaRPr>
          </a:p>
        </p:txBody>
      </p:sp>
    </p:spTree>
    <p:extLst>
      <p:ext uri="{BB962C8B-B14F-4D97-AF65-F5344CB8AC3E}">
        <p14:creationId xmlns:p14="http://schemas.microsoft.com/office/powerpoint/2010/main" val="236794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5C14-B68E-3075-0FAD-7DB1F40F3B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6B54D3-7DA4-342E-F806-069F16D49A3E}"/>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3CE3EB46-1EC1-52DD-2B57-D42C4FF53845}"/>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633199B3-DAC4-7A1C-B6F0-0EB6AB2D91E2}"/>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6231AC74-AD1D-DA39-E428-65E4096B2998}"/>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8" name="Picture 7">
            <a:extLst>
              <a:ext uri="{FF2B5EF4-FFF2-40B4-BE49-F238E27FC236}">
                <a16:creationId xmlns:a16="http://schemas.microsoft.com/office/drawing/2014/main" id="{80198EBB-3B7C-BF60-9397-F205F33F5D7B}"/>
              </a:ext>
            </a:extLst>
          </p:cNvPr>
          <p:cNvPicPr>
            <a:picLocks noChangeAspect="1"/>
          </p:cNvPicPr>
          <p:nvPr/>
        </p:nvPicPr>
        <p:blipFill>
          <a:blip r:embed="rId3"/>
          <a:stretch>
            <a:fillRect/>
          </a:stretch>
        </p:blipFill>
        <p:spPr>
          <a:xfrm>
            <a:off x="715986" y="1841501"/>
            <a:ext cx="6159443" cy="3104740"/>
          </a:xfrm>
          <a:prstGeom prst="rect">
            <a:avLst/>
          </a:prstGeom>
        </p:spPr>
      </p:pic>
      <p:pic>
        <p:nvPicPr>
          <p:cNvPr id="10" name="Picture 9">
            <a:extLst>
              <a:ext uri="{FF2B5EF4-FFF2-40B4-BE49-F238E27FC236}">
                <a16:creationId xmlns:a16="http://schemas.microsoft.com/office/drawing/2014/main" id="{D7684C0E-0150-88B5-F47C-CDDA6263730E}"/>
              </a:ext>
            </a:extLst>
          </p:cNvPr>
          <p:cNvPicPr>
            <a:picLocks noChangeAspect="1"/>
          </p:cNvPicPr>
          <p:nvPr/>
        </p:nvPicPr>
        <p:blipFill>
          <a:blip r:embed="rId4"/>
          <a:stretch>
            <a:fillRect/>
          </a:stretch>
        </p:blipFill>
        <p:spPr>
          <a:xfrm>
            <a:off x="700119" y="5090437"/>
            <a:ext cx="6175310" cy="3513401"/>
          </a:xfrm>
          <a:prstGeom prst="rect">
            <a:avLst/>
          </a:prstGeom>
        </p:spPr>
      </p:pic>
    </p:spTree>
    <p:extLst>
      <p:ext uri="{BB962C8B-B14F-4D97-AF65-F5344CB8AC3E}">
        <p14:creationId xmlns:p14="http://schemas.microsoft.com/office/powerpoint/2010/main" val="79643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C62BA-8537-421B-E614-054CCB273B6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4D904F0-65AA-A1D5-3D61-1828C16B3FE6}"/>
              </a:ext>
            </a:extLst>
          </p:cNvPr>
          <p:cNvGrpSpPr/>
          <p:nvPr/>
        </p:nvGrpSpPr>
        <p:grpSpPr>
          <a:xfrm>
            <a:off x="-180000" y="0"/>
            <a:ext cx="2134852" cy="10782000"/>
            <a:chOff x="0" y="0"/>
            <a:chExt cx="765083" cy="3864025"/>
          </a:xfrm>
        </p:grpSpPr>
        <p:sp>
          <p:nvSpPr>
            <p:cNvPr id="3" name="Freeform 3">
              <a:extLst>
                <a:ext uri="{FF2B5EF4-FFF2-40B4-BE49-F238E27FC236}">
                  <a16:creationId xmlns:a16="http://schemas.microsoft.com/office/drawing/2014/main" id="{31854630-4097-D162-60A2-8BDB3E90D638}"/>
                </a:ext>
              </a:extLst>
            </p:cNvPr>
            <p:cNvSpPr/>
            <p:nvPr/>
          </p:nvSpPr>
          <p:spPr>
            <a:xfrm>
              <a:off x="0" y="0"/>
              <a:ext cx="765083" cy="3864025"/>
            </a:xfrm>
            <a:custGeom>
              <a:avLst/>
              <a:gdLst/>
              <a:ahLst/>
              <a:cxnLst/>
              <a:rect l="l" t="t" r="r" b="b"/>
              <a:pathLst>
                <a:path w="765083" h="3864025">
                  <a:moveTo>
                    <a:pt x="0" y="0"/>
                  </a:moveTo>
                  <a:lnTo>
                    <a:pt x="765083" y="0"/>
                  </a:lnTo>
                  <a:lnTo>
                    <a:pt x="765083" y="3864025"/>
                  </a:lnTo>
                  <a:lnTo>
                    <a:pt x="0" y="3864025"/>
                  </a:lnTo>
                  <a:close/>
                </a:path>
              </a:pathLst>
            </a:custGeom>
            <a:solidFill>
              <a:srgbClr val="0C1B33"/>
            </a:solidFill>
          </p:spPr>
        </p:sp>
        <p:sp>
          <p:nvSpPr>
            <p:cNvPr id="4" name="TextBox 4">
              <a:extLst>
                <a:ext uri="{FF2B5EF4-FFF2-40B4-BE49-F238E27FC236}">
                  <a16:creationId xmlns:a16="http://schemas.microsoft.com/office/drawing/2014/main" id="{785D5D3C-0680-1541-01FB-9AF4826686DF}"/>
                </a:ext>
              </a:extLst>
            </p:cNvPr>
            <p:cNvSpPr txBox="1"/>
            <p:nvPr/>
          </p:nvSpPr>
          <p:spPr>
            <a:xfrm>
              <a:off x="0" y="9525"/>
              <a:ext cx="765083" cy="3854500"/>
            </a:xfrm>
            <a:prstGeom prst="rect">
              <a:avLst/>
            </a:prstGeom>
          </p:spPr>
          <p:txBody>
            <a:bodyPr lIns="50800" tIns="50800" rIns="50800" bIns="50800" rtlCol="0" anchor="ctr"/>
            <a:lstStyle/>
            <a:p>
              <a:pPr algn="ctr">
                <a:lnSpc>
                  <a:spcPts val="1920"/>
                </a:lnSpc>
              </a:pPr>
              <a:endParaRPr/>
            </a:p>
          </p:txBody>
        </p:sp>
      </p:grpSp>
      <p:grpSp>
        <p:nvGrpSpPr>
          <p:cNvPr id="5" name="Group 5">
            <a:extLst>
              <a:ext uri="{FF2B5EF4-FFF2-40B4-BE49-F238E27FC236}">
                <a16:creationId xmlns:a16="http://schemas.microsoft.com/office/drawing/2014/main" id="{341A909C-3A10-363C-1719-85B1C2DB4FFF}"/>
              </a:ext>
            </a:extLst>
          </p:cNvPr>
          <p:cNvGrpSpPr/>
          <p:nvPr/>
        </p:nvGrpSpPr>
        <p:grpSpPr>
          <a:xfrm>
            <a:off x="1749850" y="563160"/>
            <a:ext cx="4860000" cy="799825"/>
            <a:chOff x="0" y="0"/>
            <a:chExt cx="1741714" cy="286639"/>
          </a:xfrm>
        </p:grpSpPr>
        <p:sp>
          <p:nvSpPr>
            <p:cNvPr id="6" name="Freeform 6">
              <a:extLst>
                <a:ext uri="{FF2B5EF4-FFF2-40B4-BE49-F238E27FC236}">
                  <a16:creationId xmlns:a16="http://schemas.microsoft.com/office/drawing/2014/main" id="{BB83C501-BC58-F457-75B3-D961561B094E}"/>
                </a:ext>
              </a:extLst>
            </p:cNvPr>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7" name="TextBox 7">
              <a:extLst>
                <a:ext uri="{FF2B5EF4-FFF2-40B4-BE49-F238E27FC236}">
                  <a16:creationId xmlns:a16="http://schemas.microsoft.com/office/drawing/2014/main" id="{BED58462-F495-10D8-53C9-A1AE65227724}"/>
                </a:ext>
              </a:extLst>
            </p:cNvPr>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grpSp>
        <p:nvGrpSpPr>
          <p:cNvPr id="8" name="Group 8">
            <a:extLst>
              <a:ext uri="{FF2B5EF4-FFF2-40B4-BE49-F238E27FC236}">
                <a16:creationId xmlns:a16="http://schemas.microsoft.com/office/drawing/2014/main" id="{1E5DCD81-D1FB-639B-3A00-1E15588E4D05}"/>
              </a:ext>
            </a:extLst>
          </p:cNvPr>
          <p:cNvGrpSpPr/>
          <p:nvPr/>
        </p:nvGrpSpPr>
        <p:grpSpPr>
          <a:xfrm>
            <a:off x="1749850" y="1706897"/>
            <a:ext cx="4860000" cy="799825"/>
            <a:chOff x="0" y="0"/>
            <a:chExt cx="1741714" cy="286639"/>
          </a:xfrm>
        </p:grpSpPr>
        <p:sp>
          <p:nvSpPr>
            <p:cNvPr id="9" name="Freeform 9">
              <a:extLst>
                <a:ext uri="{FF2B5EF4-FFF2-40B4-BE49-F238E27FC236}">
                  <a16:creationId xmlns:a16="http://schemas.microsoft.com/office/drawing/2014/main" id="{AFE8AE51-70F8-0603-081D-289BC289922C}"/>
                </a:ext>
              </a:extLst>
            </p:cNvPr>
            <p:cNvSpPr/>
            <p:nvPr/>
          </p:nvSpPr>
          <p:spPr>
            <a:xfrm>
              <a:off x="0" y="0"/>
              <a:ext cx="1741714" cy="286639"/>
            </a:xfrm>
            <a:custGeom>
              <a:avLst/>
              <a:gdLst/>
              <a:ahLst/>
              <a:cxnLst/>
              <a:rect l="l" t="t" r="r" b="b"/>
              <a:pathLst>
                <a:path w="1741714" h="286639">
                  <a:moveTo>
                    <a:pt x="0" y="0"/>
                  </a:moveTo>
                  <a:lnTo>
                    <a:pt x="1741714" y="0"/>
                  </a:lnTo>
                  <a:lnTo>
                    <a:pt x="1741714" y="286639"/>
                  </a:lnTo>
                  <a:lnTo>
                    <a:pt x="0" y="286639"/>
                  </a:lnTo>
                  <a:close/>
                </a:path>
              </a:pathLst>
            </a:custGeom>
            <a:solidFill>
              <a:srgbClr val="E0E0E0"/>
            </a:solidFill>
          </p:spPr>
        </p:sp>
        <p:sp>
          <p:nvSpPr>
            <p:cNvPr id="10" name="TextBox 10">
              <a:extLst>
                <a:ext uri="{FF2B5EF4-FFF2-40B4-BE49-F238E27FC236}">
                  <a16:creationId xmlns:a16="http://schemas.microsoft.com/office/drawing/2014/main" id="{EE7204CA-1FBE-0A8A-5FA3-41EDA449FFCD}"/>
                </a:ext>
              </a:extLst>
            </p:cNvPr>
            <p:cNvSpPr txBox="1"/>
            <p:nvPr/>
          </p:nvSpPr>
          <p:spPr>
            <a:xfrm>
              <a:off x="0" y="9525"/>
              <a:ext cx="1741714" cy="277114"/>
            </a:xfrm>
            <a:prstGeom prst="rect">
              <a:avLst/>
            </a:prstGeom>
          </p:spPr>
          <p:txBody>
            <a:bodyPr lIns="50800" tIns="50800" rIns="50800" bIns="50800" rtlCol="0" anchor="ctr"/>
            <a:lstStyle/>
            <a:p>
              <a:pPr algn="ctr">
                <a:lnSpc>
                  <a:spcPts val="1920"/>
                </a:lnSpc>
              </a:pPr>
              <a:endParaRPr/>
            </a:p>
          </p:txBody>
        </p:sp>
      </p:grpSp>
      <p:sp>
        <p:nvSpPr>
          <p:cNvPr id="22" name="TextBox 22">
            <a:extLst>
              <a:ext uri="{FF2B5EF4-FFF2-40B4-BE49-F238E27FC236}">
                <a16:creationId xmlns:a16="http://schemas.microsoft.com/office/drawing/2014/main" id="{7128A516-BA2A-F789-6F7B-D8A5D4D3FF94}"/>
              </a:ext>
            </a:extLst>
          </p:cNvPr>
          <p:cNvSpPr txBox="1"/>
          <p:nvPr/>
        </p:nvSpPr>
        <p:spPr>
          <a:xfrm>
            <a:off x="1749850" y="6366700"/>
            <a:ext cx="4860000" cy="773247"/>
          </a:xfrm>
          <a:prstGeom prst="rect">
            <a:avLst/>
          </a:prstGeom>
        </p:spPr>
        <p:txBody>
          <a:bodyPr lIns="50800" tIns="50800" rIns="50800" bIns="50800" rtlCol="0" anchor="ctr"/>
          <a:lstStyle/>
          <a:p>
            <a:pPr algn="ctr">
              <a:lnSpc>
                <a:spcPts val="1920"/>
              </a:lnSpc>
            </a:pPr>
            <a:endParaRPr/>
          </a:p>
        </p:txBody>
      </p:sp>
      <p:sp>
        <p:nvSpPr>
          <p:cNvPr id="32" name="TextBox 32">
            <a:extLst>
              <a:ext uri="{FF2B5EF4-FFF2-40B4-BE49-F238E27FC236}">
                <a16:creationId xmlns:a16="http://schemas.microsoft.com/office/drawing/2014/main" id="{0C6910D6-2B64-2EC4-B3E4-EDFBF8F5EC88}"/>
              </a:ext>
            </a:extLst>
          </p:cNvPr>
          <p:cNvSpPr txBox="1"/>
          <p:nvPr/>
        </p:nvSpPr>
        <p:spPr>
          <a:xfrm rot="-5400000">
            <a:off x="-2034124" y="2655656"/>
            <a:ext cx="6120873" cy="1447075"/>
          </a:xfrm>
          <a:prstGeom prst="rect">
            <a:avLst/>
          </a:prstGeom>
        </p:spPr>
        <p:txBody>
          <a:bodyPr lIns="0" tIns="0" rIns="0" bIns="0" rtlCol="0" anchor="t">
            <a:spAutoFit/>
          </a:bodyPr>
          <a:lstStyle/>
          <a:p>
            <a:pPr algn="r">
              <a:lnSpc>
                <a:spcPts val="5596"/>
              </a:lnSpc>
            </a:pPr>
            <a:r>
              <a:rPr lang="en-US" sz="5596">
                <a:solidFill>
                  <a:srgbClr val="FFFFFF"/>
                </a:solidFill>
                <a:latin typeface="Archivo Narrow"/>
                <a:ea typeface="Archivo Narrow"/>
                <a:cs typeface="Archivo Narrow"/>
                <a:sym typeface="Archivo Narrow"/>
              </a:rPr>
              <a:t>TABLE OF CONTENTS</a:t>
            </a:r>
          </a:p>
        </p:txBody>
      </p:sp>
      <p:sp>
        <p:nvSpPr>
          <p:cNvPr id="33" name="TextBox 33">
            <a:extLst>
              <a:ext uri="{FF2B5EF4-FFF2-40B4-BE49-F238E27FC236}">
                <a16:creationId xmlns:a16="http://schemas.microsoft.com/office/drawing/2014/main" id="{A490A8AE-E535-A4B1-6B0E-2AD8091E3595}"/>
              </a:ext>
            </a:extLst>
          </p:cNvPr>
          <p:cNvSpPr txBox="1"/>
          <p:nvPr/>
        </p:nvSpPr>
        <p:spPr>
          <a:xfrm>
            <a:off x="1863346" y="818293"/>
            <a:ext cx="504000" cy="307777"/>
          </a:xfrm>
          <a:prstGeom prst="rect">
            <a:avLst/>
          </a:prstGeom>
        </p:spPr>
        <p:txBody>
          <a:bodyPr lIns="0" tIns="0" rIns="0" bIns="0" rtlCol="0" anchor="t">
            <a:spAutoFit/>
          </a:bodyPr>
          <a:lstStyle/>
          <a:p>
            <a:pPr algn="l">
              <a:lnSpc>
                <a:spcPts val="2400"/>
              </a:lnSpc>
            </a:pPr>
            <a:r>
              <a:rPr lang="en-US" sz="2400" b="1" dirty="0">
                <a:solidFill>
                  <a:srgbClr val="000000"/>
                </a:solidFill>
                <a:latin typeface="TT Hoves Bold"/>
                <a:ea typeface="TT Hoves Bold"/>
                <a:cs typeface="TT Hoves Bold"/>
                <a:sym typeface="TT Hoves Bold"/>
              </a:rPr>
              <a:t>09</a:t>
            </a:r>
          </a:p>
        </p:txBody>
      </p:sp>
      <p:sp>
        <p:nvSpPr>
          <p:cNvPr id="34" name="TextBox 34">
            <a:extLst>
              <a:ext uri="{FF2B5EF4-FFF2-40B4-BE49-F238E27FC236}">
                <a16:creationId xmlns:a16="http://schemas.microsoft.com/office/drawing/2014/main" id="{B0C7AAAA-4A6C-A47A-BEFE-E1E4EE0E2050}"/>
              </a:ext>
            </a:extLst>
          </p:cNvPr>
          <p:cNvSpPr txBox="1"/>
          <p:nvPr/>
        </p:nvSpPr>
        <p:spPr>
          <a:xfrm>
            <a:off x="2448440" y="839110"/>
            <a:ext cx="3930820" cy="243656"/>
          </a:xfrm>
          <a:prstGeom prst="rect">
            <a:avLst/>
          </a:prstGeom>
        </p:spPr>
        <p:txBody>
          <a:bodyPr lIns="0" tIns="0" rIns="0" bIns="0" rtlCol="0" anchor="t">
            <a:spAutoFit/>
          </a:bodyPr>
          <a:lstStyle/>
          <a:p>
            <a:pPr marL="0" lvl="1" indent="0" algn="l">
              <a:lnSpc>
                <a:spcPts val="1920"/>
              </a:lnSpc>
              <a:spcBef>
                <a:spcPct val="0"/>
              </a:spcBef>
            </a:pPr>
            <a:r>
              <a:rPr lang="en-US" sz="1600" b="1" spc="128" dirty="0">
                <a:solidFill>
                  <a:srgbClr val="000000"/>
                </a:solidFill>
                <a:latin typeface="TT Hoves Bold"/>
                <a:ea typeface="TT Hoves Bold"/>
                <a:cs typeface="TT Hoves Bold"/>
                <a:sym typeface="TT Hoves Bold"/>
              </a:rPr>
              <a:t>LEARNINGS</a:t>
            </a:r>
          </a:p>
        </p:txBody>
      </p:sp>
      <p:sp>
        <p:nvSpPr>
          <p:cNvPr id="35" name="TextBox 35">
            <a:extLst>
              <a:ext uri="{FF2B5EF4-FFF2-40B4-BE49-F238E27FC236}">
                <a16:creationId xmlns:a16="http://schemas.microsoft.com/office/drawing/2014/main" id="{A1326A7B-911A-259F-95C5-6842870BBFC5}"/>
              </a:ext>
            </a:extLst>
          </p:cNvPr>
          <p:cNvSpPr txBox="1"/>
          <p:nvPr/>
        </p:nvSpPr>
        <p:spPr>
          <a:xfrm>
            <a:off x="6712494" y="842423"/>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44</a:t>
            </a:r>
          </a:p>
        </p:txBody>
      </p:sp>
      <p:sp>
        <p:nvSpPr>
          <p:cNvPr id="36" name="TextBox 36">
            <a:extLst>
              <a:ext uri="{FF2B5EF4-FFF2-40B4-BE49-F238E27FC236}">
                <a16:creationId xmlns:a16="http://schemas.microsoft.com/office/drawing/2014/main" id="{57ED0201-1895-BF7E-25E1-FEA71122A07F}"/>
              </a:ext>
            </a:extLst>
          </p:cNvPr>
          <p:cNvSpPr txBox="1"/>
          <p:nvPr/>
        </p:nvSpPr>
        <p:spPr>
          <a:xfrm>
            <a:off x="1863346" y="1962029"/>
            <a:ext cx="504000" cy="307777"/>
          </a:xfrm>
          <a:prstGeom prst="rect">
            <a:avLst/>
          </a:prstGeom>
        </p:spPr>
        <p:txBody>
          <a:bodyPr lIns="0" tIns="0" rIns="0" bIns="0" rtlCol="0" anchor="t">
            <a:spAutoFit/>
          </a:bodyPr>
          <a:lstStyle/>
          <a:p>
            <a:pPr algn="l">
              <a:lnSpc>
                <a:spcPts val="2400"/>
              </a:lnSpc>
            </a:pPr>
            <a:r>
              <a:rPr lang="en-US" sz="2400" b="1" dirty="0">
                <a:solidFill>
                  <a:srgbClr val="000000"/>
                </a:solidFill>
                <a:latin typeface="TT Hoves Bold"/>
                <a:ea typeface="TT Hoves Bold"/>
                <a:cs typeface="TT Hoves Bold"/>
                <a:sym typeface="TT Hoves Bold"/>
              </a:rPr>
              <a:t>10</a:t>
            </a:r>
          </a:p>
        </p:txBody>
      </p:sp>
      <p:sp>
        <p:nvSpPr>
          <p:cNvPr id="37" name="TextBox 37">
            <a:extLst>
              <a:ext uri="{FF2B5EF4-FFF2-40B4-BE49-F238E27FC236}">
                <a16:creationId xmlns:a16="http://schemas.microsoft.com/office/drawing/2014/main" id="{E2A4DE7A-F8F2-976C-6200-7066A3B24FA8}"/>
              </a:ext>
            </a:extLst>
          </p:cNvPr>
          <p:cNvSpPr txBox="1"/>
          <p:nvPr/>
        </p:nvSpPr>
        <p:spPr>
          <a:xfrm>
            <a:off x="2448440" y="1982847"/>
            <a:ext cx="3930820" cy="243656"/>
          </a:xfrm>
          <a:prstGeom prst="rect">
            <a:avLst/>
          </a:prstGeom>
        </p:spPr>
        <p:txBody>
          <a:bodyPr lIns="0" tIns="0" rIns="0" bIns="0" rtlCol="0" anchor="t">
            <a:spAutoFit/>
          </a:bodyPr>
          <a:lstStyle/>
          <a:p>
            <a:pPr marL="0" lvl="1" indent="0" algn="l">
              <a:lnSpc>
                <a:spcPts val="1920"/>
              </a:lnSpc>
              <a:spcBef>
                <a:spcPct val="0"/>
              </a:spcBef>
            </a:pPr>
            <a:r>
              <a:rPr lang="en-US" sz="1600" b="1" spc="128" dirty="0">
                <a:solidFill>
                  <a:srgbClr val="000000"/>
                </a:solidFill>
                <a:latin typeface="TT Hoves Bold"/>
                <a:ea typeface="TT Hoves Bold"/>
                <a:cs typeface="TT Hoves Bold"/>
                <a:sym typeface="TT Hoves Bold"/>
              </a:rPr>
              <a:t>LINKS</a:t>
            </a:r>
          </a:p>
        </p:txBody>
      </p:sp>
      <p:sp>
        <p:nvSpPr>
          <p:cNvPr id="38" name="TextBox 38">
            <a:extLst>
              <a:ext uri="{FF2B5EF4-FFF2-40B4-BE49-F238E27FC236}">
                <a16:creationId xmlns:a16="http://schemas.microsoft.com/office/drawing/2014/main" id="{EA7E4E23-C75E-2324-1234-A5B38A409715}"/>
              </a:ext>
            </a:extLst>
          </p:cNvPr>
          <p:cNvSpPr txBox="1"/>
          <p:nvPr/>
        </p:nvSpPr>
        <p:spPr>
          <a:xfrm>
            <a:off x="6712494" y="1986159"/>
            <a:ext cx="504000" cy="256480"/>
          </a:xfrm>
          <a:prstGeom prst="rect">
            <a:avLst/>
          </a:prstGeom>
        </p:spPr>
        <p:txBody>
          <a:bodyPr lIns="0" tIns="0" rIns="0" bIns="0" rtlCol="0" anchor="t">
            <a:spAutoFit/>
          </a:bodyPr>
          <a:lstStyle/>
          <a:p>
            <a:pPr algn="l">
              <a:lnSpc>
                <a:spcPts val="2000"/>
              </a:lnSpc>
            </a:pPr>
            <a:r>
              <a:rPr lang="en-US" sz="2000" dirty="0">
                <a:solidFill>
                  <a:srgbClr val="000000"/>
                </a:solidFill>
                <a:latin typeface="TT Hoves"/>
                <a:ea typeface="TT Hoves"/>
                <a:cs typeface="TT Hoves"/>
                <a:sym typeface="TT Hoves"/>
              </a:rPr>
              <a:t>45</a:t>
            </a:r>
          </a:p>
        </p:txBody>
      </p:sp>
    </p:spTree>
    <p:extLst>
      <p:ext uri="{BB962C8B-B14F-4D97-AF65-F5344CB8AC3E}">
        <p14:creationId xmlns:p14="http://schemas.microsoft.com/office/powerpoint/2010/main" val="1681448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30032-D16A-BE37-E8B4-8ACDEF1F36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D02996-D8B7-84F4-2089-902BA1E1AEC9}"/>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Total no of calls in each time bucket</a:t>
            </a:r>
          </a:p>
        </p:txBody>
      </p:sp>
      <p:sp>
        <p:nvSpPr>
          <p:cNvPr id="3" name="AutoShape 3">
            <a:extLst>
              <a:ext uri="{FF2B5EF4-FFF2-40B4-BE49-F238E27FC236}">
                <a16:creationId xmlns:a16="http://schemas.microsoft.com/office/drawing/2014/main" id="{63C9021B-1836-02AF-9B61-1F530E356D64}"/>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06060943-62DF-54AA-3F4E-CEA3F1FF573E}"/>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631DDB49-49DD-8F6B-3C26-D813BE7CB867}"/>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7" name="Picture 6">
            <a:extLst>
              <a:ext uri="{FF2B5EF4-FFF2-40B4-BE49-F238E27FC236}">
                <a16:creationId xmlns:a16="http://schemas.microsoft.com/office/drawing/2014/main" id="{3B76536B-53C0-B706-0B7B-2939C1CE4B6C}"/>
              </a:ext>
            </a:extLst>
          </p:cNvPr>
          <p:cNvPicPr>
            <a:picLocks noChangeAspect="1"/>
          </p:cNvPicPr>
          <p:nvPr/>
        </p:nvPicPr>
        <p:blipFill>
          <a:blip r:embed="rId3"/>
          <a:stretch>
            <a:fillRect/>
          </a:stretch>
        </p:blipFill>
        <p:spPr>
          <a:xfrm>
            <a:off x="619776" y="1536700"/>
            <a:ext cx="6140450" cy="3429000"/>
          </a:xfrm>
          <a:prstGeom prst="rect">
            <a:avLst/>
          </a:prstGeom>
        </p:spPr>
      </p:pic>
    </p:spTree>
    <p:extLst>
      <p:ext uri="{BB962C8B-B14F-4D97-AF65-F5344CB8AC3E}">
        <p14:creationId xmlns:p14="http://schemas.microsoft.com/office/powerpoint/2010/main" val="191942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145FF-74C3-4D72-C69E-6ED7F1E463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033456-E245-8F75-5EB2-EDB53F9D3F16}"/>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6D0F195C-2EA5-9D9C-F177-680FCAE89376}"/>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9F9519E5-8CA6-67F3-44C2-9A149580BF46}"/>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14523CAA-0B6D-6C75-A51C-63F5E6E37F66}"/>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7" name="Picture 6">
            <a:extLst>
              <a:ext uri="{FF2B5EF4-FFF2-40B4-BE49-F238E27FC236}">
                <a16:creationId xmlns:a16="http://schemas.microsoft.com/office/drawing/2014/main" id="{8AFD62EF-F77A-473A-5E02-E54D784BC08B}"/>
              </a:ext>
            </a:extLst>
          </p:cNvPr>
          <p:cNvPicPr>
            <a:picLocks noChangeAspect="1"/>
          </p:cNvPicPr>
          <p:nvPr/>
        </p:nvPicPr>
        <p:blipFill>
          <a:blip r:embed="rId3"/>
          <a:stretch>
            <a:fillRect/>
          </a:stretch>
        </p:blipFill>
        <p:spPr>
          <a:xfrm>
            <a:off x="620746" y="1713035"/>
            <a:ext cx="6245168" cy="6109341"/>
          </a:xfrm>
          <a:prstGeom prst="rect">
            <a:avLst/>
          </a:prstGeom>
        </p:spPr>
      </p:pic>
    </p:spTree>
    <p:extLst>
      <p:ext uri="{BB962C8B-B14F-4D97-AF65-F5344CB8AC3E}">
        <p14:creationId xmlns:p14="http://schemas.microsoft.com/office/powerpoint/2010/main" val="2322006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878AA-F621-DCFF-6BD9-EF199221B2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4A3F82-12C3-2B45-FF69-51CD32C229E2}"/>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txBody>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Agents working currently and agents required</a:t>
            </a:r>
          </a:p>
        </p:txBody>
      </p:sp>
      <p:sp>
        <p:nvSpPr>
          <p:cNvPr id="3" name="AutoShape 3">
            <a:extLst>
              <a:ext uri="{FF2B5EF4-FFF2-40B4-BE49-F238E27FC236}">
                <a16:creationId xmlns:a16="http://schemas.microsoft.com/office/drawing/2014/main" id="{D5BD07E3-4C3F-F1E6-CE4A-7DA163339D26}"/>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A0070E07-753A-1A3E-E59D-EB9BCDF886EF}"/>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34B0E68D-34A4-FEC1-C88F-B2038C15BBE2}"/>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pic>
        <p:nvPicPr>
          <p:cNvPr id="8" name="Picture 7">
            <a:extLst>
              <a:ext uri="{FF2B5EF4-FFF2-40B4-BE49-F238E27FC236}">
                <a16:creationId xmlns:a16="http://schemas.microsoft.com/office/drawing/2014/main" id="{F19C8948-1AF3-BBFE-3DC1-E3C18F8CBD53}"/>
              </a:ext>
            </a:extLst>
          </p:cNvPr>
          <p:cNvPicPr>
            <a:picLocks noChangeAspect="1"/>
          </p:cNvPicPr>
          <p:nvPr/>
        </p:nvPicPr>
        <p:blipFill>
          <a:blip r:embed="rId3"/>
          <a:stretch>
            <a:fillRect/>
          </a:stretch>
        </p:blipFill>
        <p:spPr>
          <a:xfrm>
            <a:off x="623919" y="1917701"/>
            <a:ext cx="6241994" cy="3038270"/>
          </a:xfrm>
          <a:prstGeom prst="rect">
            <a:avLst/>
          </a:prstGeom>
        </p:spPr>
      </p:pic>
      <p:pic>
        <p:nvPicPr>
          <p:cNvPr id="10" name="Picture 9">
            <a:extLst>
              <a:ext uri="{FF2B5EF4-FFF2-40B4-BE49-F238E27FC236}">
                <a16:creationId xmlns:a16="http://schemas.microsoft.com/office/drawing/2014/main" id="{C7EE9C91-3E8D-EFB6-4A83-D73A70BE5ADA}"/>
              </a:ext>
            </a:extLst>
          </p:cNvPr>
          <p:cNvPicPr>
            <a:picLocks noChangeAspect="1"/>
          </p:cNvPicPr>
          <p:nvPr/>
        </p:nvPicPr>
        <p:blipFill>
          <a:blip r:embed="rId4"/>
          <a:stretch>
            <a:fillRect/>
          </a:stretch>
        </p:blipFill>
        <p:spPr>
          <a:xfrm>
            <a:off x="623919" y="5296273"/>
            <a:ext cx="6241994" cy="2610556"/>
          </a:xfrm>
          <a:prstGeom prst="rect">
            <a:avLst/>
          </a:prstGeom>
        </p:spPr>
      </p:pic>
    </p:spTree>
    <p:extLst>
      <p:ext uri="{BB962C8B-B14F-4D97-AF65-F5344CB8AC3E}">
        <p14:creationId xmlns:p14="http://schemas.microsoft.com/office/powerpoint/2010/main" val="261075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F26FD-D3C7-A181-B783-290B5860C8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1F3FB4-6842-DDBC-6281-04869ADF1383}"/>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1B2E0F82-CC9A-51F3-64DD-139B2837BC83}"/>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08E28412-B279-B266-E887-A19F9D0B73E8}"/>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8BAD7C70-9EB0-3D06-4447-D20D26D64A50}"/>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EDC0DC28-2B5C-D9F7-8E59-25DB0CDC7809}"/>
              </a:ext>
            </a:extLst>
          </p:cNvPr>
          <p:cNvSpPr txBox="1"/>
          <p:nvPr/>
        </p:nvSpPr>
        <p:spPr>
          <a:xfrm>
            <a:off x="690586" y="2185387"/>
            <a:ext cx="6175325" cy="3139321"/>
          </a:xfrm>
          <a:prstGeom prst="rect">
            <a:avLst/>
          </a:prstGeom>
          <a:noFill/>
        </p:spPr>
        <p:txBody>
          <a:bodyPr wrap="square" rtlCol="0">
            <a:spAutoFit/>
          </a:bodyPr>
          <a:lstStyle/>
          <a:p>
            <a:pPr>
              <a:buNone/>
            </a:pPr>
            <a:r>
              <a:rPr lang="en-US" b="1" dirty="0">
                <a:latin typeface="TT Hoves" panose="020B0604020202020204" charset="0"/>
              </a:rPr>
              <a:t>Key Insights:</a:t>
            </a:r>
          </a:p>
          <a:p>
            <a:pPr>
              <a:buNone/>
            </a:pPr>
            <a:endParaRPr lang="en-US" b="1" dirty="0">
              <a:latin typeface="TT Hoves" panose="020B0604020202020204" charset="0"/>
            </a:endParaRPr>
          </a:p>
          <a:p>
            <a:pPr marL="342900" indent="-342900">
              <a:buFont typeface="+mj-lt"/>
              <a:buAutoNum type="arabicPeriod"/>
            </a:pPr>
            <a:r>
              <a:rPr lang="en-US" b="1" dirty="0">
                <a:latin typeface="TT Hoves" panose="020B0604020202020204" charset="0"/>
              </a:rPr>
              <a:t>The busiest call period was 11 AM - 12 PM</a:t>
            </a:r>
            <a:r>
              <a:rPr lang="en-US" dirty="0">
                <a:latin typeface="TT Hoves" panose="020B0604020202020204" charset="0"/>
              </a:rPr>
              <a:t>, requiring maximum agent availability.</a:t>
            </a:r>
          </a:p>
          <a:p>
            <a:pPr marL="342900" indent="-342900">
              <a:buFont typeface="+mj-lt"/>
              <a:buAutoNum type="arabicPeriod"/>
            </a:pPr>
            <a:r>
              <a:rPr lang="en-US" b="1" dirty="0">
                <a:latin typeface="TT Hoves" panose="020B0604020202020204" charset="0"/>
              </a:rPr>
              <a:t>Night shift calls (9 PM - 9 AM) were not well-staffed</a:t>
            </a:r>
            <a:r>
              <a:rPr lang="en-US" dirty="0">
                <a:latin typeface="TT Hoves" panose="020B0604020202020204" charset="0"/>
              </a:rPr>
              <a:t>, leading to high abandonment rates.</a:t>
            </a:r>
          </a:p>
          <a:p>
            <a:pPr marL="342900" indent="-342900">
              <a:buFont typeface="+mj-lt"/>
              <a:buAutoNum type="arabicPeriod"/>
            </a:pPr>
            <a:r>
              <a:rPr lang="en-US" b="1" dirty="0">
                <a:latin typeface="TT Hoves" panose="020B0604020202020204" charset="0"/>
              </a:rPr>
              <a:t>Manpower shortages caused delays in response times</a:t>
            </a:r>
            <a:r>
              <a:rPr lang="en-US" dirty="0">
                <a:latin typeface="TT Hoves" panose="020B0604020202020204" charset="0"/>
              </a:rPr>
              <a:t>, necessitating hiring and schedule adjustments.</a:t>
            </a:r>
          </a:p>
          <a:p>
            <a:pPr marL="342900" indent="-342900">
              <a:buFont typeface="+mj-lt"/>
              <a:buAutoNum type="arabicPeriod"/>
            </a:pPr>
            <a:r>
              <a:rPr lang="en-US" dirty="0">
                <a:latin typeface="TT Hoves" panose="020B0604020202020204" charset="0"/>
              </a:rPr>
              <a:t>Proposed </a:t>
            </a:r>
            <a:r>
              <a:rPr lang="en-US" b="1" dirty="0">
                <a:latin typeface="TT Hoves" panose="020B0604020202020204" charset="0"/>
              </a:rPr>
              <a:t>an optimized agent distribution plan</a:t>
            </a:r>
            <a:r>
              <a:rPr lang="en-US" dirty="0">
                <a:latin typeface="TT Hoves" panose="020B0604020202020204" charset="0"/>
              </a:rPr>
              <a:t> to ensure </a:t>
            </a:r>
            <a:r>
              <a:rPr lang="en-US" b="1" dirty="0">
                <a:latin typeface="TT Hoves" panose="020B0604020202020204" charset="0"/>
              </a:rPr>
              <a:t>better coverage during peak hours</a:t>
            </a:r>
            <a:r>
              <a:rPr lang="en-US" dirty="0">
                <a:latin typeface="TT Hoves" panose="020B0604020202020204" charset="0"/>
              </a:rPr>
              <a:t>.</a:t>
            </a:r>
          </a:p>
          <a:p>
            <a:pPr>
              <a:buNone/>
            </a:pPr>
            <a:endParaRPr lang="en-US" dirty="0">
              <a:latin typeface="TT Hoves" panose="020B0604020202020204" charset="0"/>
            </a:endParaRPr>
          </a:p>
        </p:txBody>
      </p:sp>
    </p:spTree>
    <p:extLst>
      <p:ext uri="{BB962C8B-B14F-4D97-AF65-F5344CB8AC3E}">
        <p14:creationId xmlns:p14="http://schemas.microsoft.com/office/powerpoint/2010/main" val="1713566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35907-947C-4136-76C6-E6B3BC37AE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6D3F96-C3BF-40AA-DE84-C0E384925628}"/>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FD7DC3AC-361E-B350-720B-21FE47AF2E1D}"/>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A34177B6-E426-4B46-43CC-A711CF9E682D}"/>
              </a:ext>
            </a:extLst>
          </p:cNvPr>
          <p:cNvSpPr/>
          <p:nvPr/>
        </p:nvSpPr>
        <p:spPr>
          <a:xfrm flipH="1" flipV="1">
            <a:off x="514088" y="-1"/>
            <a:ext cx="0" cy="10692001"/>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F7682ECB-CFF8-1AC3-4226-37195EA228CA}"/>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grpSp>
        <p:nvGrpSpPr>
          <p:cNvPr id="6" name="Group 6">
            <a:extLst>
              <a:ext uri="{FF2B5EF4-FFF2-40B4-BE49-F238E27FC236}">
                <a16:creationId xmlns:a16="http://schemas.microsoft.com/office/drawing/2014/main" id="{A51C0EA6-2C82-60F0-1A61-FCE5BE36CF64}"/>
              </a:ext>
            </a:extLst>
          </p:cNvPr>
          <p:cNvGrpSpPr/>
          <p:nvPr/>
        </p:nvGrpSpPr>
        <p:grpSpPr>
          <a:xfrm>
            <a:off x="0" y="374091"/>
            <a:ext cx="7510327" cy="763818"/>
            <a:chOff x="0" y="0"/>
            <a:chExt cx="2691532" cy="273735"/>
          </a:xfrm>
        </p:grpSpPr>
        <p:sp>
          <p:nvSpPr>
            <p:cNvPr id="7" name="Freeform 7">
              <a:extLst>
                <a:ext uri="{FF2B5EF4-FFF2-40B4-BE49-F238E27FC236}">
                  <a16:creationId xmlns:a16="http://schemas.microsoft.com/office/drawing/2014/main" id="{1BFB72AF-CB76-F076-32FF-088A883850A0}"/>
                </a:ext>
              </a:extLst>
            </p:cNvPr>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a:extLst>
                <a:ext uri="{FF2B5EF4-FFF2-40B4-BE49-F238E27FC236}">
                  <a16:creationId xmlns:a16="http://schemas.microsoft.com/office/drawing/2014/main" id="{AFB2338E-7D49-4CF9-10F7-4B59DB9C2105}"/>
                </a:ext>
              </a:extLst>
            </p:cNvPr>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a:extLst>
              <a:ext uri="{FF2B5EF4-FFF2-40B4-BE49-F238E27FC236}">
                <a16:creationId xmlns:a16="http://schemas.microsoft.com/office/drawing/2014/main" id="{297CE623-C448-8C81-B09C-53372EEA3B79}"/>
              </a:ext>
            </a:extLst>
          </p:cNvPr>
          <p:cNvSpPr txBox="1"/>
          <p:nvPr/>
        </p:nvSpPr>
        <p:spPr>
          <a:xfrm>
            <a:off x="-2523500" y="667010"/>
            <a:ext cx="7510327" cy="487313"/>
          </a:xfrm>
          <a:prstGeom prst="rect">
            <a:avLst/>
          </a:prstGeom>
        </p:spPr>
        <p:txBody>
          <a:bodyPr lIns="0" tIns="0" rIns="0" bIns="0" rtlCol="0" anchor="t">
            <a:spAutoFit/>
          </a:bodyPr>
          <a:lstStyle/>
          <a:p>
            <a:pPr marL="172720" lvl="1" algn="ctr">
              <a:lnSpc>
                <a:spcPts val="1920"/>
              </a:lnSpc>
            </a:pPr>
            <a:r>
              <a:rPr lang="en-US" sz="1600" b="1" spc="128" dirty="0">
                <a:solidFill>
                  <a:srgbClr val="E0E0E0"/>
                </a:solidFill>
                <a:latin typeface="TT Hoves Bold"/>
                <a:ea typeface="TT Hoves Bold"/>
                <a:cs typeface="TT Hoves Bold"/>
                <a:sym typeface="TT Hoves Bold"/>
              </a:rPr>
              <a:t>LEARNINGS</a:t>
            </a:r>
          </a:p>
          <a:p>
            <a:pPr algn="ctr">
              <a:lnSpc>
                <a:spcPts val="1920"/>
              </a:lnSpc>
              <a:spcBef>
                <a:spcPct val="0"/>
              </a:spcBef>
            </a:pPr>
            <a:endParaRPr lang="en-US" sz="1600" b="1" spc="128" dirty="0">
              <a:solidFill>
                <a:srgbClr val="E0E0E0"/>
              </a:solidFill>
              <a:latin typeface="TT Hoves Bold"/>
              <a:ea typeface="TT Hoves Bold"/>
              <a:cs typeface="TT Hoves Bold"/>
              <a:sym typeface="TT Hoves Bold"/>
            </a:endParaRPr>
          </a:p>
        </p:txBody>
      </p:sp>
      <p:sp>
        <p:nvSpPr>
          <p:cNvPr id="10" name="TextBox 10">
            <a:extLst>
              <a:ext uri="{FF2B5EF4-FFF2-40B4-BE49-F238E27FC236}">
                <a16:creationId xmlns:a16="http://schemas.microsoft.com/office/drawing/2014/main" id="{6FAC7979-4A41-5933-810C-1694C4C96E41}"/>
              </a:ext>
            </a:extLst>
          </p:cNvPr>
          <p:cNvSpPr txBox="1"/>
          <p:nvPr/>
        </p:nvSpPr>
        <p:spPr>
          <a:xfrm>
            <a:off x="756000" y="1343548"/>
            <a:ext cx="5653740" cy="6024919"/>
          </a:xfrm>
          <a:prstGeom prst="rect">
            <a:avLst/>
          </a:prstGeom>
        </p:spPr>
        <p:txBody>
          <a:bodyPr lIns="0" tIns="0" rIns="0" bIns="0" rtlCol="0" anchor="t">
            <a:spAutoFit/>
          </a:bodyPr>
          <a:lstStyle/>
          <a:p>
            <a:pPr>
              <a:buNone/>
            </a:pPr>
            <a:r>
              <a:rPr lang="en-US" sz="1400" dirty="0">
                <a:latin typeface="TT Hoves" panose="020B0604020202020204" charset="0"/>
              </a:rPr>
              <a:t>I have gained a </a:t>
            </a:r>
            <a:r>
              <a:rPr lang="en-US" sz="1400" b="1" dirty="0">
                <a:latin typeface="TT Hoves" panose="020B0604020202020204" charset="0"/>
              </a:rPr>
              <a:t>strong foundation in data analytics, problem-solving, and decision-making</a:t>
            </a:r>
            <a:r>
              <a:rPr lang="en-US" sz="1400" dirty="0">
                <a:latin typeface="TT Hoves" panose="020B0604020202020204" charset="0"/>
              </a:rPr>
              <a:t> across various domains like finance, marketing, and operations.</a:t>
            </a:r>
          </a:p>
          <a:p>
            <a:pPr>
              <a:buNone/>
            </a:pPr>
            <a:endParaRPr lang="en-US" sz="1400" dirty="0">
              <a:latin typeface="TT Hoves" panose="020B0604020202020204" charset="0"/>
            </a:endParaRPr>
          </a:p>
          <a:p>
            <a:pPr>
              <a:buNone/>
            </a:pPr>
            <a:r>
              <a:rPr lang="en-US" sz="1400" b="1" dirty="0">
                <a:latin typeface="TT Hoves" panose="020B0604020202020204" charset="0"/>
              </a:rPr>
              <a:t>Key Learnings:</a:t>
            </a:r>
          </a:p>
          <a:p>
            <a:pPr>
              <a:buFont typeface="Arial" panose="020B0604020202020204" pitchFamily="34" charset="0"/>
              <a:buChar char="•"/>
            </a:pPr>
            <a:r>
              <a:rPr lang="en-US" sz="1400" b="1" dirty="0">
                <a:latin typeface="TT Hoves" panose="020B0604020202020204" charset="0"/>
              </a:rPr>
              <a:t>Data-Driven Decision Making:</a:t>
            </a:r>
            <a:r>
              <a:rPr lang="en-US" sz="1400" dirty="0">
                <a:latin typeface="TT Hoves" panose="020B0604020202020204" charset="0"/>
              </a:rPr>
              <a:t> Applied structured analytics to optimize hiring, loan approvals, and event planning.</a:t>
            </a:r>
          </a:p>
          <a:p>
            <a:pPr>
              <a:buFont typeface="Arial" panose="020B0604020202020204" pitchFamily="34" charset="0"/>
              <a:buChar char="•"/>
            </a:pPr>
            <a:endParaRPr lang="en-US" sz="1400" dirty="0">
              <a:latin typeface="TT Hoves" panose="020B0604020202020204" charset="0"/>
            </a:endParaRPr>
          </a:p>
          <a:p>
            <a:pPr>
              <a:buFont typeface="Arial" panose="020B0604020202020204" pitchFamily="34" charset="0"/>
              <a:buChar char="•"/>
            </a:pPr>
            <a:r>
              <a:rPr lang="en-US" sz="1400" b="1" dirty="0">
                <a:latin typeface="TT Hoves" panose="020B0604020202020204" charset="0"/>
              </a:rPr>
              <a:t>SQL &amp; Data Analysis:</a:t>
            </a:r>
            <a:r>
              <a:rPr lang="en-US" sz="1400" dirty="0">
                <a:latin typeface="TT Hoves" panose="020B0604020202020204" charset="0"/>
              </a:rPr>
              <a:t> Extracted insights using </a:t>
            </a:r>
            <a:r>
              <a:rPr lang="en-US" sz="1400" b="1" dirty="0">
                <a:latin typeface="TT Hoves" panose="020B0604020202020204" charset="0"/>
              </a:rPr>
              <a:t>queries, aggregation, and trend analysis</a:t>
            </a:r>
            <a:r>
              <a:rPr lang="en-US" sz="1400" dirty="0">
                <a:latin typeface="TT Hoves" panose="020B0604020202020204" charset="0"/>
              </a:rPr>
              <a:t>.</a:t>
            </a:r>
          </a:p>
          <a:p>
            <a:pPr>
              <a:buFont typeface="Arial" panose="020B0604020202020204" pitchFamily="34" charset="0"/>
              <a:buChar char="•"/>
            </a:pPr>
            <a:endParaRPr lang="en-US" sz="1400" dirty="0">
              <a:latin typeface="TT Hoves" panose="020B0604020202020204" charset="0"/>
            </a:endParaRPr>
          </a:p>
          <a:p>
            <a:pPr>
              <a:buFont typeface="Arial" panose="020B0604020202020204" pitchFamily="34" charset="0"/>
              <a:buChar char="•"/>
            </a:pPr>
            <a:r>
              <a:rPr lang="en-US" sz="1400" b="1" dirty="0">
                <a:latin typeface="TT Hoves" panose="020B0604020202020204" charset="0"/>
              </a:rPr>
              <a:t>Statistical &amp; Predictive Modeling:</a:t>
            </a:r>
            <a:r>
              <a:rPr lang="en-US" sz="1400" dirty="0">
                <a:latin typeface="TT Hoves" panose="020B0604020202020204" charset="0"/>
              </a:rPr>
              <a:t> Used </a:t>
            </a:r>
            <a:r>
              <a:rPr lang="en-US" sz="1400" b="1" dirty="0">
                <a:latin typeface="TT Hoves" panose="020B0604020202020204" charset="0"/>
              </a:rPr>
              <a:t>regression, correlation, and forecasting</a:t>
            </a:r>
            <a:r>
              <a:rPr lang="en-US" sz="1400" dirty="0">
                <a:latin typeface="TT Hoves" panose="020B0604020202020204" charset="0"/>
              </a:rPr>
              <a:t> for business insights.</a:t>
            </a:r>
          </a:p>
          <a:p>
            <a:pPr>
              <a:buFont typeface="Arial" panose="020B0604020202020204" pitchFamily="34" charset="0"/>
              <a:buChar char="•"/>
            </a:pPr>
            <a:endParaRPr lang="en-US" sz="1400" dirty="0">
              <a:latin typeface="TT Hoves" panose="020B0604020202020204" charset="0"/>
            </a:endParaRPr>
          </a:p>
          <a:p>
            <a:pPr>
              <a:buFont typeface="Arial" panose="020B0604020202020204" pitchFamily="34" charset="0"/>
              <a:buChar char="•"/>
            </a:pPr>
            <a:r>
              <a:rPr lang="en-US" sz="1400" b="1" dirty="0">
                <a:latin typeface="TT Hoves" panose="020B0604020202020204" charset="0"/>
              </a:rPr>
              <a:t>Business Optimization:</a:t>
            </a:r>
            <a:r>
              <a:rPr lang="en-US" sz="1400" dirty="0">
                <a:latin typeface="TT Hoves" panose="020B0604020202020204" charset="0"/>
              </a:rPr>
              <a:t> Identified </a:t>
            </a:r>
            <a:r>
              <a:rPr lang="en-US" sz="1400" b="1" dirty="0">
                <a:latin typeface="TT Hoves" panose="020B0604020202020204" charset="0"/>
              </a:rPr>
              <a:t>cost-cutting strategies</a:t>
            </a:r>
            <a:r>
              <a:rPr lang="en-US" sz="1400" dirty="0">
                <a:latin typeface="TT Hoves" panose="020B0604020202020204" charset="0"/>
              </a:rPr>
              <a:t> and improved marketing engagement.</a:t>
            </a:r>
          </a:p>
          <a:p>
            <a:pPr>
              <a:buFont typeface="Arial" panose="020B0604020202020204" pitchFamily="34" charset="0"/>
              <a:buChar char="•"/>
            </a:pPr>
            <a:endParaRPr lang="en-US" sz="1400" dirty="0">
              <a:latin typeface="TT Hoves" panose="020B0604020202020204" charset="0"/>
            </a:endParaRPr>
          </a:p>
          <a:p>
            <a:pPr>
              <a:buFont typeface="Arial" panose="020B0604020202020204" pitchFamily="34" charset="0"/>
              <a:buChar char="•"/>
            </a:pPr>
            <a:r>
              <a:rPr lang="en-US" sz="1400" b="1" dirty="0">
                <a:latin typeface="TT Hoves" panose="020B0604020202020204" charset="0"/>
              </a:rPr>
              <a:t>Problem Solving &amp; Critical Thinking:</a:t>
            </a:r>
            <a:r>
              <a:rPr lang="en-US" sz="1400" dirty="0">
                <a:latin typeface="TT Hoves" panose="020B0604020202020204" charset="0"/>
              </a:rPr>
              <a:t> Transformed raw data into actionable insights.</a:t>
            </a:r>
          </a:p>
          <a:p>
            <a:pPr>
              <a:buFont typeface="Arial" panose="020B0604020202020204" pitchFamily="34" charset="0"/>
              <a:buChar char="•"/>
            </a:pPr>
            <a:endParaRPr lang="en-US" sz="1400" dirty="0">
              <a:latin typeface="TT Hoves" panose="020B0604020202020204" charset="0"/>
            </a:endParaRPr>
          </a:p>
          <a:p>
            <a:pPr>
              <a:buFont typeface="Arial" panose="020B0604020202020204" pitchFamily="34" charset="0"/>
              <a:buChar char="•"/>
            </a:pPr>
            <a:r>
              <a:rPr lang="en-US" sz="1400" b="1" dirty="0">
                <a:latin typeface="TT Hoves" panose="020B0604020202020204" charset="0"/>
              </a:rPr>
              <a:t>Effective Communication:</a:t>
            </a:r>
            <a:r>
              <a:rPr lang="en-US" sz="1400" dirty="0">
                <a:latin typeface="TT Hoves" panose="020B0604020202020204" charset="0"/>
              </a:rPr>
              <a:t> Created structured reports and visual presentations for stakeholders.</a:t>
            </a:r>
          </a:p>
          <a:p>
            <a:pPr>
              <a:buFont typeface="Arial" panose="020B0604020202020204" pitchFamily="34" charset="0"/>
              <a:buChar char="•"/>
            </a:pPr>
            <a:endParaRPr lang="en-US" sz="1400" dirty="0">
              <a:latin typeface="TT Hoves" panose="020B0604020202020204" charset="0"/>
            </a:endParaRPr>
          </a:p>
          <a:p>
            <a:pPr>
              <a:buNone/>
            </a:pPr>
            <a:r>
              <a:rPr lang="en-US" sz="1400" b="1" dirty="0">
                <a:latin typeface="TT Hoves" panose="020B0604020202020204" charset="0"/>
              </a:rPr>
              <a:t>Final Reflection:</a:t>
            </a:r>
          </a:p>
          <a:p>
            <a:r>
              <a:rPr lang="en-US" sz="1400" dirty="0">
                <a:latin typeface="TT Hoves" panose="020B0604020202020204" charset="0"/>
              </a:rPr>
              <a:t>These projects have enhanced my ability to </a:t>
            </a:r>
            <a:r>
              <a:rPr lang="en-US" sz="1400" b="1" dirty="0">
                <a:latin typeface="TT Hoves" panose="020B0604020202020204" charset="0"/>
              </a:rPr>
              <a:t>analyze data, extract insights, and make informed decisions</a:t>
            </a:r>
            <a:r>
              <a:rPr lang="en-US" sz="1400" dirty="0">
                <a:latin typeface="TT Hoves" panose="020B0604020202020204" charset="0"/>
              </a:rPr>
              <a:t>. Moving forward, I aim to expand my expertise in </a:t>
            </a:r>
            <a:r>
              <a:rPr lang="en-US" sz="1400" b="1" dirty="0">
                <a:latin typeface="TT Hoves" panose="020B0604020202020204" charset="0"/>
              </a:rPr>
              <a:t>advanced analytics and real-world problem-solving</a:t>
            </a:r>
            <a:r>
              <a:rPr lang="en-US" sz="1400" dirty="0">
                <a:latin typeface="TT Hoves" panose="020B0604020202020204" charset="0"/>
              </a:rPr>
              <a:t>.</a:t>
            </a: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p:txBody>
      </p:sp>
    </p:spTree>
    <p:extLst>
      <p:ext uri="{BB962C8B-B14F-4D97-AF65-F5344CB8AC3E}">
        <p14:creationId xmlns:p14="http://schemas.microsoft.com/office/powerpoint/2010/main" val="2534320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36CC9-3F8F-8617-0A69-50642C77A6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9808C4-CC11-384A-D0F9-B74BD7E00E38}"/>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04502726-CA53-ACD4-6B05-9B263A95EB87}"/>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83FAB9C3-8CFC-FD20-1054-02A9A95A3B41}"/>
              </a:ext>
            </a:extLst>
          </p:cNvPr>
          <p:cNvSpPr/>
          <p:nvPr/>
        </p:nvSpPr>
        <p:spPr>
          <a:xfrm flipH="1" flipV="1">
            <a:off x="514088" y="-1"/>
            <a:ext cx="0" cy="10692001"/>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AE5E5B46-EE3E-3DAB-FEAD-0E2D7627BD9A}"/>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grpSp>
        <p:nvGrpSpPr>
          <p:cNvPr id="6" name="Group 6">
            <a:extLst>
              <a:ext uri="{FF2B5EF4-FFF2-40B4-BE49-F238E27FC236}">
                <a16:creationId xmlns:a16="http://schemas.microsoft.com/office/drawing/2014/main" id="{ADD043EB-C60B-92F2-A30C-D059BE9BC206}"/>
              </a:ext>
            </a:extLst>
          </p:cNvPr>
          <p:cNvGrpSpPr/>
          <p:nvPr/>
        </p:nvGrpSpPr>
        <p:grpSpPr>
          <a:xfrm>
            <a:off x="0" y="374091"/>
            <a:ext cx="7510327" cy="763818"/>
            <a:chOff x="0" y="0"/>
            <a:chExt cx="2691532" cy="273735"/>
          </a:xfrm>
        </p:grpSpPr>
        <p:sp>
          <p:nvSpPr>
            <p:cNvPr id="7" name="Freeform 7">
              <a:extLst>
                <a:ext uri="{FF2B5EF4-FFF2-40B4-BE49-F238E27FC236}">
                  <a16:creationId xmlns:a16="http://schemas.microsoft.com/office/drawing/2014/main" id="{AEEEA7FB-9966-13B2-C8C2-12866C0783A6}"/>
                </a:ext>
              </a:extLst>
            </p:cNvPr>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a:extLst>
                <a:ext uri="{FF2B5EF4-FFF2-40B4-BE49-F238E27FC236}">
                  <a16:creationId xmlns:a16="http://schemas.microsoft.com/office/drawing/2014/main" id="{824CFECD-ABD9-838E-C65D-D885AD1C3A58}"/>
                </a:ext>
              </a:extLst>
            </p:cNvPr>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a:extLst>
              <a:ext uri="{FF2B5EF4-FFF2-40B4-BE49-F238E27FC236}">
                <a16:creationId xmlns:a16="http://schemas.microsoft.com/office/drawing/2014/main" id="{AFE10470-32FC-1F91-D55B-9751030E0248}"/>
              </a:ext>
            </a:extLst>
          </p:cNvPr>
          <p:cNvSpPr txBox="1"/>
          <p:nvPr/>
        </p:nvSpPr>
        <p:spPr>
          <a:xfrm>
            <a:off x="-2523500" y="667010"/>
            <a:ext cx="7510327" cy="487313"/>
          </a:xfrm>
          <a:prstGeom prst="rect">
            <a:avLst/>
          </a:prstGeom>
        </p:spPr>
        <p:txBody>
          <a:bodyPr lIns="0" tIns="0" rIns="0" bIns="0" rtlCol="0" anchor="t">
            <a:spAutoFit/>
          </a:bodyPr>
          <a:lstStyle/>
          <a:p>
            <a:pPr marL="172720" lvl="1" algn="ctr">
              <a:lnSpc>
                <a:spcPts val="1920"/>
              </a:lnSpc>
            </a:pPr>
            <a:r>
              <a:rPr lang="en-US" sz="1600" b="1" spc="128" dirty="0">
                <a:solidFill>
                  <a:srgbClr val="E0E0E0"/>
                </a:solidFill>
                <a:latin typeface="TT Hoves Bold"/>
                <a:ea typeface="TT Hoves Bold"/>
                <a:cs typeface="TT Hoves Bold"/>
                <a:sym typeface="TT Hoves Bold"/>
              </a:rPr>
              <a:t>REPORT LINKS</a:t>
            </a:r>
          </a:p>
          <a:p>
            <a:pPr algn="ctr">
              <a:lnSpc>
                <a:spcPts val="1920"/>
              </a:lnSpc>
              <a:spcBef>
                <a:spcPct val="0"/>
              </a:spcBef>
            </a:pPr>
            <a:endParaRPr lang="en-US" sz="1600" b="1" spc="128" dirty="0">
              <a:solidFill>
                <a:srgbClr val="E0E0E0"/>
              </a:solidFill>
              <a:latin typeface="TT Hoves Bold"/>
              <a:ea typeface="TT Hoves Bold"/>
              <a:cs typeface="TT Hoves Bold"/>
              <a:sym typeface="TT Hoves Bold"/>
            </a:endParaRPr>
          </a:p>
        </p:txBody>
      </p:sp>
      <p:sp>
        <p:nvSpPr>
          <p:cNvPr id="10" name="TextBox 10">
            <a:extLst>
              <a:ext uri="{FF2B5EF4-FFF2-40B4-BE49-F238E27FC236}">
                <a16:creationId xmlns:a16="http://schemas.microsoft.com/office/drawing/2014/main" id="{1D029849-45A7-1475-ED4C-0E2EE6DB5CE6}"/>
              </a:ext>
            </a:extLst>
          </p:cNvPr>
          <p:cNvSpPr txBox="1"/>
          <p:nvPr/>
        </p:nvSpPr>
        <p:spPr>
          <a:xfrm>
            <a:off x="756000" y="1343548"/>
            <a:ext cx="5653740" cy="9364295"/>
          </a:xfrm>
          <a:prstGeom prst="rect">
            <a:avLst/>
          </a:prstGeom>
        </p:spPr>
        <p:txBody>
          <a:bodyPr lIns="0" tIns="0" rIns="0" bIns="0" rtlCol="0" anchor="t">
            <a:spAutoFit/>
          </a:bodyPr>
          <a:lstStyle/>
          <a:p>
            <a:pPr algn="l">
              <a:lnSpc>
                <a:spcPts val="1683"/>
              </a:lnSpc>
              <a:spcBef>
                <a:spcPct val="0"/>
              </a:spcBef>
            </a:pPr>
            <a:r>
              <a:rPr lang="en-US" sz="1400" u="sng" spc="112" dirty="0">
                <a:latin typeface="TT Hoves" panose="020B0604020202020204" charset="0"/>
                <a:ea typeface="TT Hoves"/>
                <a:cs typeface="TT Hoves"/>
                <a:sym typeface="TT Hoves"/>
                <a:hlinkClick r:id="rId3">
                  <a:extLst>
                    <a:ext uri="{A12FA001-AC4F-418D-AE19-62706E023703}">
                      <ahyp:hlinkClr xmlns:ahyp="http://schemas.microsoft.com/office/drawing/2018/hyperlinkcolor" val="tx"/>
                    </a:ext>
                  </a:extLst>
                </a:hlinkClick>
              </a:rPr>
              <a:t>Data Analytics Process </a:t>
            </a:r>
          </a:p>
          <a:p>
            <a:pPr algn="l">
              <a:lnSpc>
                <a:spcPts val="1683"/>
              </a:lnSpc>
              <a:spcBef>
                <a:spcPct val="0"/>
              </a:spcBef>
            </a:pPr>
            <a:endParaRPr lang="en-US" sz="1400" spc="112" dirty="0">
              <a:solidFill>
                <a:srgbClr val="0000FF"/>
              </a:solidFill>
              <a:latin typeface="TT Hoves" panose="020B0604020202020204" charset="0"/>
              <a:ea typeface="TT Hoves"/>
              <a:cs typeface="TT Hoves"/>
              <a:sym typeface="TT Hoves"/>
              <a:hlinkClick r:id="rId3">
                <a:extLst>
                  <a:ext uri="{A12FA001-AC4F-418D-AE19-62706E023703}">
                    <ahyp:hlinkClr xmlns:ahyp="http://schemas.microsoft.com/office/drawing/2018/hyperlinkcolor" val="tx"/>
                  </a:ext>
                </a:extLst>
              </a:hlinkClick>
            </a:endParaRPr>
          </a:p>
          <a:p>
            <a:pPr algn="l">
              <a:lnSpc>
                <a:spcPts val="1683"/>
              </a:lnSpc>
              <a:spcBef>
                <a:spcPct val="0"/>
              </a:spcBef>
            </a:pPr>
            <a:r>
              <a:rPr lang="en-US" sz="1400" spc="112" dirty="0">
                <a:solidFill>
                  <a:srgbClr val="0000FF"/>
                </a:solidFill>
                <a:latin typeface="TT Hoves" panose="020B0604020202020204" charset="0"/>
                <a:ea typeface="TT Hoves"/>
                <a:cs typeface="TT Hoves"/>
                <a:sym typeface="TT Hoves"/>
                <a:hlinkClick r:id="rId3">
                  <a:extLst>
                    <a:ext uri="{A12FA001-AC4F-418D-AE19-62706E023703}">
                      <ahyp:hlinkClr xmlns:ahyp="http://schemas.microsoft.com/office/drawing/2018/hyperlinkcolor" val="tx"/>
                    </a:ext>
                  </a:extLst>
                </a:hlinkClick>
              </a:rPr>
              <a:t>https://docs.google.com/presentation/d/1QZs3juDTU3rcP0bkwfHA5A7UklQp_BYE/edit?usp=drive_link&amp;ouid=108286913145936487778&amp;rtpof=true&amp;sd=true</a:t>
            </a:r>
            <a:endParaRPr lang="en-US" sz="1400" spc="112" dirty="0">
              <a:solidFill>
                <a:srgbClr val="0000FF"/>
              </a:solidFill>
              <a:latin typeface="TT Hoves" panose="020B0604020202020204" charset="0"/>
              <a:ea typeface="TT Hoves"/>
              <a:cs typeface="TT Hoves"/>
              <a:sym typeface="TT Hoves"/>
            </a:endParaRP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rPr>
              <a:t>Instagram User Analytics</a:t>
            </a: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hlinkClick r:id="rId4"/>
              </a:rPr>
              <a:t>https://drive.google.com/file/d/1jsNPu9LoaZcQqLPx2FOaQyOt9_fY2XkQ/view?usp=drive_link</a:t>
            </a: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rPr>
              <a:t>Operation &amp; Metric Analytics</a:t>
            </a: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hlinkClick r:id="rId5"/>
              </a:rPr>
              <a:t>https://drive.google.com/file/d/1z3k5jhjsS2sswyAqQgp9i39cfQbvQpZW/view?usp=drive_link</a:t>
            </a: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rPr>
              <a:t>Hiring Process Analytics</a:t>
            </a: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hlinkClick r:id="rId6"/>
              </a:rPr>
              <a:t>https://drive.google.com/file/d/1-NeWhNGbtD5HJzlgE8wJ9U2E8frjCOnv/view?usp=drive_link</a:t>
            </a: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rPr>
              <a:t>IMDB Movie Analysis</a:t>
            </a: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hlinkClick r:id="rId7"/>
              </a:rPr>
              <a:t>https://drive.google.com/file/d/1RuUqDIUNhPpKjKDkRnVt04a9cmJUwWzM/view?usp=drive_link</a:t>
            </a: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rPr>
              <a:t>Bank Loan Case Study</a:t>
            </a: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hlinkClick r:id="rId8"/>
              </a:rPr>
              <a:t>https://drive.google.com/file/d/1lKNamk-Vsuk-Cw09ay_08E7EBcGJkq4M/view?usp=drive_link</a:t>
            </a: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rPr>
              <a:t> Impact of Car Features</a:t>
            </a: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hlinkClick r:id="rId9"/>
              </a:rPr>
              <a:t>https://drive.google.com/file/d/1k-0jpzdR2IvkvciNG0Gy_KBU-L93SYuV/view?usp=drive_link</a:t>
            </a: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rPr>
              <a:t>ABC Call Volume Trend</a:t>
            </a: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r>
              <a:rPr lang="en-US" sz="1400" spc="112" dirty="0">
                <a:solidFill>
                  <a:srgbClr val="050912"/>
                </a:solidFill>
                <a:latin typeface="TT Hoves" panose="020B0604020202020204" charset="0"/>
                <a:ea typeface="TT Hoves"/>
                <a:cs typeface="TT Hoves"/>
                <a:sym typeface="TT Hoves"/>
                <a:hlinkClick r:id="rId10"/>
              </a:rPr>
              <a:t>https://drive.google.com/file/d/1-W4QyoPxfOQsnuD1aqptqeh-vxkuh6SE/view?usp=drive_link</a:t>
            </a: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a:p>
            <a:pPr algn="l">
              <a:lnSpc>
                <a:spcPts val="1683"/>
              </a:lnSpc>
              <a:spcBef>
                <a:spcPct val="0"/>
              </a:spcBef>
            </a:pPr>
            <a:endParaRPr lang="en-US" sz="1400" spc="112" dirty="0">
              <a:solidFill>
                <a:srgbClr val="050912"/>
              </a:solidFill>
              <a:latin typeface="TT Hoves" panose="020B0604020202020204" charset="0"/>
              <a:ea typeface="TT Hoves"/>
              <a:cs typeface="TT Hoves"/>
              <a:sym typeface="TT Hoves"/>
            </a:endParaRPr>
          </a:p>
        </p:txBody>
      </p:sp>
    </p:spTree>
    <p:extLst>
      <p:ext uri="{BB962C8B-B14F-4D97-AF65-F5344CB8AC3E}">
        <p14:creationId xmlns:p14="http://schemas.microsoft.com/office/powerpoint/2010/main" val="899497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56859" t="-1069" r="-56859" b="-1069"/>
            </a:stretch>
          </a:blipFill>
        </p:spPr>
      </p:sp>
      <p:sp>
        <p:nvSpPr>
          <p:cNvPr id="3" name="Freeform 3"/>
          <p:cNvSpPr/>
          <p:nvPr/>
        </p:nvSpPr>
        <p:spPr>
          <a:xfrm>
            <a:off x="0" y="13047"/>
            <a:ext cx="7560000" cy="10686153"/>
          </a:xfrm>
          <a:custGeom>
            <a:avLst/>
            <a:gdLst/>
            <a:ahLst/>
            <a:cxnLst/>
            <a:rect l="l" t="t" r="r" b="b"/>
            <a:pathLst>
              <a:path w="7560000" h="10686153">
                <a:moveTo>
                  <a:pt x="0" y="0"/>
                </a:moveTo>
                <a:lnTo>
                  <a:pt x="7560000" y="0"/>
                </a:lnTo>
                <a:lnTo>
                  <a:pt x="7560000" y="10686153"/>
                </a:lnTo>
                <a:lnTo>
                  <a:pt x="0" y="10686153"/>
                </a:lnTo>
                <a:lnTo>
                  <a:pt x="0" y="0"/>
                </a:lnTo>
                <a:close/>
              </a:path>
            </a:pathLst>
          </a:custGeom>
          <a:blipFill>
            <a:blip r:embed="rId3">
              <a:alphaModFix amt="16000"/>
            </a:blip>
            <a:stretch>
              <a:fillRect l="-67866" t="-11111" r="-67866"/>
            </a:stretch>
          </a:blipFill>
        </p:spPr>
        <p:txBody>
          <a:bodyPr/>
          <a:lstStyle/>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endParaRPr lang="en-US" b="1" dirty="0">
              <a:latin typeface="TT Hoves" panose="020B0604020202020204" charset="0"/>
            </a:endParaRPr>
          </a:p>
          <a:p>
            <a:r>
              <a:rPr lang="en-US" b="1" dirty="0">
                <a:latin typeface="TT Hoves" panose="020B0604020202020204" charset="0"/>
              </a:rPr>
              <a:t> </a:t>
            </a:r>
          </a:p>
          <a:p>
            <a:r>
              <a:rPr lang="en-US" b="1" dirty="0">
                <a:latin typeface="TT Hoves" panose="020B0604020202020204" charset="0"/>
              </a:rPr>
              <a:t>                </a:t>
            </a:r>
            <a:r>
              <a:rPr lang="en-US" sz="2000" b="1" dirty="0">
                <a:solidFill>
                  <a:schemeClr val="bg1"/>
                </a:solidFill>
                <a:latin typeface="TT Hoves" panose="020B0604020202020204" charset="0"/>
              </a:rPr>
              <a:t> For more information </a:t>
            </a:r>
          </a:p>
          <a:p>
            <a:endParaRPr lang="en-US" sz="2000" b="1" dirty="0">
              <a:solidFill>
                <a:schemeClr val="bg1"/>
              </a:solidFill>
              <a:latin typeface="TT Hoves" panose="020B0604020202020204" charset="0"/>
            </a:endParaRPr>
          </a:p>
          <a:p>
            <a:r>
              <a:rPr lang="en-US" sz="2000" b="1" dirty="0">
                <a:solidFill>
                  <a:schemeClr val="bg1"/>
                </a:solidFill>
                <a:latin typeface="TT Hoves" panose="020B0604020202020204" charset="0"/>
              </a:rPr>
              <a:t>                Contact-</a:t>
            </a:r>
          </a:p>
          <a:p>
            <a:r>
              <a:rPr lang="en-US" sz="2000" b="1" dirty="0">
                <a:solidFill>
                  <a:schemeClr val="bg1"/>
                </a:solidFill>
                <a:latin typeface="TT Hoves" panose="020B0604020202020204" charset="0"/>
              </a:rPr>
              <a:t>                gupta1803yashi@gmail.com</a:t>
            </a:r>
          </a:p>
        </p:txBody>
      </p:sp>
      <p:sp>
        <p:nvSpPr>
          <p:cNvPr id="5" name="AutoShape 5"/>
          <p:cNvSpPr/>
          <p:nvPr/>
        </p:nvSpPr>
        <p:spPr>
          <a:xfrm flipH="1" flipV="1">
            <a:off x="1644650" y="7785100"/>
            <a:ext cx="15532" cy="2914100"/>
          </a:xfrm>
          <a:prstGeom prst="line">
            <a:avLst/>
          </a:prstGeom>
          <a:ln w="76200" cap="flat">
            <a:solidFill>
              <a:srgbClr val="FFFFFF"/>
            </a:solidFill>
            <a:prstDash val="solid"/>
            <a:headEnd type="none" w="sm" len="sm"/>
            <a:tailEnd type="none" w="sm" len="sm"/>
          </a:ln>
        </p:spPr>
      </p:sp>
      <p:sp>
        <p:nvSpPr>
          <p:cNvPr id="6" name="AutoShape 6"/>
          <p:cNvSpPr/>
          <p:nvPr/>
        </p:nvSpPr>
        <p:spPr>
          <a:xfrm flipV="1">
            <a:off x="4768850" y="0"/>
            <a:ext cx="16568" cy="2527300"/>
          </a:xfrm>
          <a:prstGeom prst="line">
            <a:avLst/>
          </a:prstGeom>
          <a:ln w="76200" cap="flat">
            <a:solidFill>
              <a:srgbClr val="FFFFFF"/>
            </a:solidFill>
            <a:prstDash val="solid"/>
            <a:headEnd type="none" w="sm" len="sm"/>
            <a:tailEnd type="none" w="sm" len="sm"/>
          </a:ln>
        </p:spPr>
      </p:sp>
      <p:sp>
        <p:nvSpPr>
          <p:cNvPr id="9" name="TextBox 9"/>
          <p:cNvSpPr txBox="1"/>
          <p:nvPr/>
        </p:nvSpPr>
        <p:spPr>
          <a:xfrm>
            <a:off x="6804000" y="10020065"/>
            <a:ext cx="542052" cy="430060"/>
          </a:xfrm>
          <a:prstGeom prst="rect">
            <a:avLst/>
          </a:prstGeom>
        </p:spPr>
        <p:txBody>
          <a:bodyPr lIns="0" tIns="0" rIns="0" bIns="0" rtlCol="0" anchor="t">
            <a:spAutoFit/>
          </a:bodyPr>
          <a:lstStyle/>
          <a:p>
            <a:pPr algn="l">
              <a:lnSpc>
                <a:spcPts val="1771"/>
              </a:lnSpc>
            </a:pPr>
            <a:r>
              <a:rPr lang="en-US" sz="1173" b="1">
                <a:solidFill>
                  <a:srgbClr val="FFFFFF"/>
                </a:solidFill>
                <a:latin typeface="Montserrat Ultra-Bold"/>
                <a:ea typeface="Montserrat Ultra-Bold"/>
                <a:cs typeface="Montserrat Ultra-Bold"/>
                <a:sym typeface="Montserrat Ultra-Bold"/>
              </a:rPr>
              <a:t>2025</a:t>
            </a:r>
          </a:p>
          <a:p>
            <a:pPr algn="l">
              <a:lnSpc>
                <a:spcPts val="1771"/>
              </a:lnSpc>
            </a:pPr>
            <a:endParaRPr lang="en-US" sz="1173" b="1">
              <a:solidFill>
                <a:srgbClr val="FFFFFF"/>
              </a:solidFill>
              <a:latin typeface="Montserrat Ultra-Bold"/>
              <a:ea typeface="Montserrat Ultra-Bold"/>
              <a:cs typeface="Montserrat Ultra-Bold"/>
              <a:sym typeface="Montserrat Ul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p:cNvSpPr/>
          <p:nvPr/>
        </p:nvSpPr>
        <p:spPr>
          <a:xfrm flipH="1" flipV="1">
            <a:off x="6865913" y="-1"/>
            <a:ext cx="0" cy="1334023"/>
          </a:xfrm>
          <a:prstGeom prst="line">
            <a:avLst/>
          </a:prstGeom>
          <a:ln w="123825" cap="flat">
            <a:solidFill>
              <a:srgbClr val="333652"/>
            </a:solidFill>
            <a:prstDash val="solid"/>
            <a:headEnd type="none" w="sm" len="sm"/>
            <a:tailEnd type="none" w="sm" len="sm"/>
          </a:ln>
        </p:spPr>
      </p:sp>
      <p:sp>
        <p:nvSpPr>
          <p:cNvPr id="4" name="AutoShape 4"/>
          <p:cNvSpPr/>
          <p:nvPr/>
        </p:nvSpPr>
        <p:spPr>
          <a:xfrm flipV="1">
            <a:off x="514087" y="12901"/>
            <a:ext cx="1" cy="10679098"/>
          </a:xfrm>
          <a:prstGeom prst="line">
            <a:avLst/>
          </a:prstGeom>
          <a:ln w="57150" cap="flat">
            <a:solidFill>
              <a:srgbClr val="333652"/>
            </a:solidFill>
            <a:prstDash val="solid"/>
            <a:headEnd type="none" w="sm" len="sm"/>
            <a:tailEnd type="none" w="sm" len="sm"/>
          </a:ln>
        </p:spPr>
      </p:sp>
      <p:sp>
        <p:nvSpPr>
          <p:cNvPr id="5" name="AutoShape 5"/>
          <p:cNvSpPr/>
          <p:nvPr/>
        </p:nvSpPr>
        <p:spPr>
          <a:xfrm>
            <a:off x="0" y="10220325"/>
            <a:ext cx="2463331" cy="12906"/>
          </a:xfrm>
          <a:prstGeom prst="line">
            <a:avLst/>
          </a:prstGeom>
          <a:ln w="57150" cap="flat">
            <a:solidFill>
              <a:srgbClr val="333652"/>
            </a:solidFill>
            <a:prstDash val="solid"/>
            <a:headEnd type="none" w="sm" len="sm"/>
            <a:tailEnd type="none" w="sm" len="sm"/>
          </a:ln>
        </p:spPr>
        <p:txBody>
          <a:bodyPr/>
          <a:lstStyle/>
          <a:p>
            <a:endParaRPr lang="en-US" dirty="0"/>
          </a:p>
        </p:txBody>
      </p:sp>
      <p:grpSp>
        <p:nvGrpSpPr>
          <p:cNvPr id="6" name="Group 6"/>
          <p:cNvGrpSpPr/>
          <p:nvPr/>
        </p:nvGrpSpPr>
        <p:grpSpPr>
          <a:xfrm>
            <a:off x="0" y="374091"/>
            <a:ext cx="7510327" cy="763818"/>
            <a:chOff x="0" y="0"/>
            <a:chExt cx="2691532" cy="273735"/>
          </a:xfrm>
        </p:grpSpPr>
        <p:sp>
          <p:nvSpPr>
            <p:cNvPr id="7" name="Freeform 7"/>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p:cNvSpPr txBox="1"/>
          <p:nvPr/>
        </p:nvSpPr>
        <p:spPr>
          <a:xfrm>
            <a:off x="-1522549" y="646463"/>
            <a:ext cx="7510327" cy="228600"/>
          </a:xfrm>
          <a:prstGeom prst="rect">
            <a:avLst/>
          </a:prstGeom>
        </p:spPr>
        <p:txBody>
          <a:bodyPr lIns="0" tIns="0" rIns="0" bIns="0" rtlCol="0" anchor="t">
            <a:spAutoFit/>
          </a:bodyPr>
          <a:lstStyle/>
          <a:p>
            <a:pPr algn="ctr">
              <a:lnSpc>
                <a:spcPts val="1920"/>
              </a:lnSpc>
              <a:spcBef>
                <a:spcPct val="0"/>
              </a:spcBef>
            </a:pPr>
            <a:r>
              <a:rPr lang="en-US" sz="1600" b="1" spc="128">
                <a:solidFill>
                  <a:srgbClr val="E0E0E0"/>
                </a:solidFill>
                <a:latin typeface="TT Hoves Bold"/>
                <a:ea typeface="TT Hoves Bold"/>
                <a:cs typeface="TT Hoves Bold"/>
                <a:sym typeface="TT Hoves Bold"/>
              </a:rPr>
              <a:t>DATA ANALYTICS PROCESS </a:t>
            </a:r>
          </a:p>
        </p:txBody>
      </p:sp>
      <p:sp>
        <p:nvSpPr>
          <p:cNvPr id="10" name="TextBox 10"/>
          <p:cNvSpPr txBox="1"/>
          <p:nvPr/>
        </p:nvSpPr>
        <p:spPr>
          <a:xfrm>
            <a:off x="750815" y="1334223"/>
            <a:ext cx="3425031" cy="487313"/>
          </a:xfrm>
          <a:prstGeom prst="rect">
            <a:avLst/>
          </a:prstGeom>
        </p:spPr>
        <p:txBody>
          <a:bodyPr lIns="0" tIns="0" rIns="0" bIns="0" rtlCol="0" anchor="t">
            <a:spAutoFit/>
          </a:bodyPr>
          <a:lstStyle/>
          <a:p>
            <a:pPr>
              <a:lnSpc>
                <a:spcPts val="1920"/>
              </a:lnSpc>
              <a:spcBef>
                <a:spcPct val="0"/>
              </a:spcBef>
            </a:pPr>
            <a:r>
              <a:rPr lang="en-US" sz="1600" b="1" spc="128" dirty="0">
                <a:solidFill>
                  <a:srgbClr val="000000"/>
                </a:solidFill>
                <a:latin typeface="TT Hoves Bold"/>
                <a:ea typeface="TT Hoves Bold"/>
                <a:cs typeface="TT Hoves Bold"/>
                <a:sym typeface="TT Hoves Bold"/>
              </a:rPr>
              <a:t>CHRISTMAS PARTY PLANNING</a:t>
            </a:r>
          </a:p>
        </p:txBody>
      </p:sp>
      <p:sp>
        <p:nvSpPr>
          <p:cNvPr id="11" name="TextBox 11"/>
          <p:cNvSpPr txBox="1"/>
          <p:nvPr/>
        </p:nvSpPr>
        <p:spPr>
          <a:xfrm>
            <a:off x="817913" y="1977445"/>
            <a:ext cx="6048000" cy="207942"/>
          </a:xfrm>
          <a:prstGeom prst="rect">
            <a:avLst/>
          </a:prstGeom>
        </p:spPr>
        <p:txBody>
          <a:bodyPr lIns="0" tIns="0" rIns="0" bIns="0" rtlCol="0" anchor="t">
            <a:spAutoFit/>
          </a:bodyPr>
          <a:lstStyle/>
          <a:p>
            <a:pPr algn="l">
              <a:lnSpc>
                <a:spcPts val="1680"/>
              </a:lnSpc>
              <a:spcBef>
                <a:spcPct val="0"/>
              </a:spcBef>
            </a:pPr>
            <a:endParaRPr lang="en-US" sz="1400" spc="112" dirty="0">
              <a:solidFill>
                <a:srgbClr val="000000"/>
              </a:solidFill>
              <a:latin typeface="TT Hoves"/>
              <a:ea typeface="TT Hoves"/>
              <a:cs typeface="TT Hoves"/>
              <a:sym typeface="TT Hoves"/>
            </a:endParaRPr>
          </a:p>
        </p:txBody>
      </p:sp>
      <p:sp>
        <p:nvSpPr>
          <p:cNvPr id="20" name="Rectangle 9">
            <a:extLst>
              <a:ext uri="{FF2B5EF4-FFF2-40B4-BE49-F238E27FC236}">
                <a16:creationId xmlns:a16="http://schemas.microsoft.com/office/drawing/2014/main" id="{B4346BB8-AA14-5018-B35E-86EEA7618E91}"/>
              </a:ext>
            </a:extLst>
          </p:cNvPr>
          <p:cNvSpPr>
            <a:spLocks noChangeArrowheads="1"/>
          </p:cNvSpPr>
          <p:nvPr/>
        </p:nvSpPr>
        <p:spPr bwMode="auto">
          <a:xfrm>
            <a:off x="0" y="473075"/>
            <a:ext cx="7556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A078C927-45F0-1E72-3CAF-C60E0400A7D2}"/>
              </a:ext>
            </a:extLst>
          </p:cNvPr>
          <p:cNvSpPr txBox="1"/>
          <p:nvPr/>
        </p:nvSpPr>
        <p:spPr>
          <a:xfrm>
            <a:off x="690586" y="2185387"/>
            <a:ext cx="6175325" cy="5078313"/>
          </a:xfrm>
          <a:prstGeom prst="rect">
            <a:avLst/>
          </a:prstGeom>
          <a:noFill/>
        </p:spPr>
        <p:txBody>
          <a:bodyPr wrap="square" rtlCol="0">
            <a:spAutoFit/>
          </a:bodyPr>
          <a:lstStyle/>
          <a:p>
            <a:pPr>
              <a:buNone/>
            </a:pPr>
            <a:r>
              <a:rPr lang="en-US" dirty="0">
                <a:latin typeface="TT Hoves" panose="020B0604020202020204" charset="0"/>
              </a:rPr>
              <a:t>This project applies </a:t>
            </a:r>
            <a:r>
              <a:rPr lang="en-US" b="1" dirty="0">
                <a:latin typeface="TT Hoves" panose="020B0604020202020204" charset="0"/>
              </a:rPr>
              <a:t>data-driven decision-making</a:t>
            </a:r>
            <a:r>
              <a:rPr lang="en-US" dirty="0">
                <a:latin typeface="TT Hoves" panose="020B0604020202020204" charset="0"/>
              </a:rPr>
              <a:t> to a real-world scenario—planning a Christmas party. The project breaks down the </a:t>
            </a:r>
            <a:r>
              <a:rPr lang="en-US" b="1" dirty="0">
                <a:latin typeface="TT Hoves" panose="020B0604020202020204" charset="0"/>
              </a:rPr>
              <a:t>Data Analytics Lifecycle</a:t>
            </a:r>
            <a:r>
              <a:rPr lang="en-US" dirty="0">
                <a:latin typeface="TT Hoves" panose="020B0604020202020204" charset="0"/>
              </a:rPr>
              <a:t> into </a:t>
            </a:r>
            <a:r>
              <a:rPr lang="en-US" b="1" dirty="0">
                <a:latin typeface="TT Hoves" panose="020B0604020202020204" charset="0"/>
              </a:rPr>
              <a:t>six key phases:</a:t>
            </a:r>
          </a:p>
          <a:p>
            <a:pPr>
              <a:buNone/>
            </a:pPr>
            <a:endParaRPr lang="en-US" b="1" dirty="0">
              <a:latin typeface="TT Hoves" panose="020B0604020202020204" charset="0"/>
            </a:endParaRPr>
          </a:p>
          <a:p>
            <a:pPr>
              <a:buNone/>
            </a:pPr>
            <a:endParaRPr lang="en-US" b="1" dirty="0">
              <a:latin typeface="TT Hoves" panose="020B0604020202020204" charset="0"/>
            </a:endParaRPr>
          </a:p>
          <a:p>
            <a:pPr>
              <a:buNone/>
            </a:pPr>
            <a:r>
              <a:rPr lang="en-US" b="1" dirty="0">
                <a:latin typeface="TT Hoves" panose="020B0604020202020204" charset="0"/>
              </a:rPr>
              <a:t> Plan, Prepare, Process, Analyze, Share, and Act</a:t>
            </a:r>
            <a:r>
              <a:rPr lang="en-US" dirty="0">
                <a:latin typeface="TT Hoves" panose="020B0604020202020204" charset="0"/>
              </a:rPr>
              <a:t>.</a:t>
            </a:r>
          </a:p>
          <a:p>
            <a:pPr>
              <a:buNone/>
            </a:pPr>
            <a:endParaRPr lang="en-US" dirty="0">
              <a:latin typeface="TT Hoves" panose="020B0604020202020204" charset="0"/>
            </a:endParaRPr>
          </a:p>
          <a:p>
            <a:pPr>
              <a:buNone/>
            </a:pPr>
            <a:r>
              <a:rPr lang="en-US" dirty="0">
                <a:latin typeface="TT Hoves" panose="020B0604020202020204" charset="0"/>
              </a:rPr>
              <a:t>Decisions such as venue selection, budget allocation, food preferences, and guest engagement were optimized using </a:t>
            </a:r>
            <a:r>
              <a:rPr lang="en-US" b="1" dirty="0">
                <a:latin typeface="TT Hoves" panose="020B0604020202020204" charset="0"/>
              </a:rPr>
              <a:t>polls, comparative analysis, and strategic budgeting</a:t>
            </a:r>
            <a:r>
              <a:rPr lang="en-US" dirty="0">
                <a:latin typeface="TT Hoves" panose="020B0604020202020204" charset="0"/>
              </a:rPr>
              <a:t>. The process demonstrated how </a:t>
            </a:r>
            <a:r>
              <a:rPr lang="en-US" b="1" dirty="0">
                <a:latin typeface="TT Hoves" panose="020B0604020202020204" charset="0"/>
              </a:rPr>
              <a:t>data analytics plays a role in daily life, influencing structured decision-making and problem-solving.</a:t>
            </a:r>
          </a:p>
          <a:p>
            <a:pPr>
              <a:buNone/>
            </a:pPr>
            <a:endParaRPr lang="en-US" b="1" dirty="0">
              <a:latin typeface="TT Hoves" panose="020B0604020202020204" charset="0"/>
            </a:endParaRPr>
          </a:p>
          <a:p>
            <a:pPr>
              <a:buNone/>
            </a:pPr>
            <a:endParaRPr lang="en-US" b="1" dirty="0">
              <a:latin typeface="TT Hoves" panose="020B0604020202020204" charset="0"/>
            </a:endParaRPr>
          </a:p>
          <a:p>
            <a:pPr>
              <a:buNone/>
            </a:pPr>
            <a:endParaRPr lang="en-US" b="1" dirty="0">
              <a:latin typeface="TT Hoves" panose="020B0604020202020204" charset="0"/>
            </a:endParaRPr>
          </a:p>
          <a:p>
            <a:endParaRPr lang="en-US" dirty="0"/>
          </a:p>
        </p:txBody>
      </p:sp>
      <p:pic>
        <p:nvPicPr>
          <p:cNvPr id="24" name="Google Shape;100;p15">
            <a:extLst>
              <a:ext uri="{FF2B5EF4-FFF2-40B4-BE49-F238E27FC236}">
                <a16:creationId xmlns:a16="http://schemas.microsoft.com/office/drawing/2014/main" id="{7624C8F0-4AFB-5B68-CD7D-3AC0DEBAD755}"/>
              </a:ext>
            </a:extLst>
          </p:cNvPr>
          <p:cNvPicPr preferRelativeResize="0"/>
          <p:nvPr/>
        </p:nvPicPr>
        <p:blipFill>
          <a:blip r:embed="rId3">
            <a:alphaModFix/>
          </a:blip>
          <a:stretch>
            <a:fillRect/>
          </a:stretch>
        </p:blipFill>
        <p:spPr>
          <a:xfrm>
            <a:off x="1415778" y="6946900"/>
            <a:ext cx="4572000" cy="1894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C8478-A36D-D90E-FFDF-3E355E7472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B14F86-EBC7-494D-5E0C-9B1B8DEA18D3}"/>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302ABDEC-42FB-790D-9B21-47A4C5C0C58E}"/>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82D6E190-B0D6-917B-D956-F68CBA660780}"/>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AD6B7B94-F08B-511F-7A4B-83D23EAEB041}"/>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CA31A4F7-CBFA-039F-D5AB-E0D121ABCC89}"/>
              </a:ext>
            </a:extLst>
          </p:cNvPr>
          <p:cNvSpPr txBox="1"/>
          <p:nvPr/>
        </p:nvSpPr>
        <p:spPr>
          <a:xfrm>
            <a:off x="668363" y="1536700"/>
            <a:ext cx="6175325" cy="7848302"/>
          </a:xfrm>
          <a:prstGeom prst="rect">
            <a:avLst/>
          </a:prstGeom>
          <a:noFill/>
        </p:spPr>
        <p:txBody>
          <a:bodyPr wrap="square" rtlCol="0">
            <a:spAutoFit/>
          </a:bodyPr>
          <a:lstStyle/>
          <a:p>
            <a:pPr>
              <a:buNone/>
            </a:pPr>
            <a:r>
              <a:rPr lang="en-US" b="1" dirty="0">
                <a:latin typeface="TT Hoves" panose="020B0604020202020204" charset="0"/>
              </a:rPr>
              <a:t>Plan:</a:t>
            </a:r>
          </a:p>
          <a:p>
            <a:pPr>
              <a:buFont typeface="Arial" panose="020B0604020202020204" pitchFamily="34" charset="0"/>
              <a:buChar char="•"/>
            </a:pPr>
            <a:r>
              <a:rPr lang="en-US" dirty="0">
                <a:latin typeface="TT Hoves" panose="020B0604020202020204" charset="0"/>
              </a:rPr>
              <a:t>Defined the party's purpose and audience (family, friends, colleagues).</a:t>
            </a:r>
          </a:p>
          <a:p>
            <a:pPr>
              <a:buFont typeface="Arial" panose="020B0604020202020204" pitchFamily="34" charset="0"/>
              <a:buChar char="•"/>
            </a:pPr>
            <a:r>
              <a:rPr lang="en-US" dirty="0">
                <a:latin typeface="TT Hoves" panose="020B0604020202020204" charset="0"/>
              </a:rPr>
              <a:t>Chose between </a:t>
            </a:r>
            <a:r>
              <a:rPr lang="en-US" b="1" dirty="0">
                <a:latin typeface="TT Hoves" panose="020B0604020202020204" charset="0"/>
              </a:rPr>
              <a:t>indoor vs. outdoor</a:t>
            </a:r>
            <a:r>
              <a:rPr lang="en-US" dirty="0">
                <a:latin typeface="TT Hoves" panose="020B0604020202020204" charset="0"/>
              </a:rPr>
              <a:t> and </a:t>
            </a:r>
            <a:r>
              <a:rPr lang="en-US" b="1" dirty="0">
                <a:latin typeface="TT Hoves" panose="020B0604020202020204" charset="0"/>
              </a:rPr>
              <a:t>themed vs. non-themed</a:t>
            </a:r>
            <a:r>
              <a:rPr lang="en-US" dirty="0">
                <a:latin typeface="TT Hoves" panose="020B0604020202020204" charset="0"/>
              </a:rPr>
              <a:t> options.</a:t>
            </a:r>
          </a:p>
          <a:p>
            <a:pPr>
              <a:buFont typeface="Arial" panose="020B0604020202020204" pitchFamily="34" charset="0"/>
              <a:buChar char="•"/>
            </a:pPr>
            <a:r>
              <a:rPr lang="en-US" dirty="0">
                <a:latin typeface="TT Hoves" panose="020B0604020202020204" charset="0"/>
              </a:rPr>
              <a:t>Created a </a:t>
            </a:r>
            <a:r>
              <a:rPr lang="en-US" b="1" dirty="0">
                <a:latin typeface="TT Hoves" panose="020B0604020202020204" charset="0"/>
              </a:rPr>
              <a:t>guest list</a:t>
            </a:r>
            <a:r>
              <a:rPr lang="en-US" dirty="0">
                <a:latin typeface="TT Hoves" panose="020B0604020202020204" charset="0"/>
              </a:rPr>
              <a:t> to estimate attendance.</a:t>
            </a:r>
          </a:p>
          <a:p>
            <a:pPr>
              <a:buNone/>
            </a:pPr>
            <a:r>
              <a:rPr lang="en-US" b="1" dirty="0">
                <a:latin typeface="TT Hoves" panose="020B0604020202020204" charset="0"/>
              </a:rPr>
              <a:t>Prepare:</a:t>
            </a:r>
          </a:p>
          <a:p>
            <a:pPr>
              <a:buFont typeface="Arial" panose="020B0604020202020204" pitchFamily="34" charset="0"/>
              <a:buChar char="•"/>
            </a:pPr>
            <a:r>
              <a:rPr lang="en-US" dirty="0">
                <a:latin typeface="TT Hoves" panose="020B0604020202020204" charset="0"/>
              </a:rPr>
              <a:t>Collected data through </a:t>
            </a:r>
            <a:r>
              <a:rPr lang="en-US" b="1" dirty="0">
                <a:latin typeface="TT Hoves" panose="020B0604020202020204" charset="0"/>
              </a:rPr>
              <a:t>polls</a:t>
            </a:r>
            <a:r>
              <a:rPr lang="en-US" dirty="0">
                <a:latin typeface="TT Hoves" panose="020B0604020202020204" charset="0"/>
              </a:rPr>
              <a:t> for food preferences, activities, and budget allocation.</a:t>
            </a:r>
          </a:p>
          <a:p>
            <a:pPr>
              <a:buFont typeface="Arial" panose="020B0604020202020204" pitchFamily="34" charset="0"/>
              <a:buChar char="•"/>
            </a:pPr>
            <a:r>
              <a:rPr lang="en-US" dirty="0">
                <a:latin typeface="TT Hoves" panose="020B0604020202020204" charset="0"/>
              </a:rPr>
              <a:t>Categorized expenses for </a:t>
            </a:r>
            <a:r>
              <a:rPr lang="en-US" b="1" dirty="0">
                <a:latin typeface="TT Hoves" panose="020B0604020202020204" charset="0"/>
              </a:rPr>
              <a:t>food, decorations, and entertainment</a:t>
            </a:r>
            <a:r>
              <a:rPr lang="en-US" dirty="0">
                <a:latin typeface="TT Hoves" panose="020B0604020202020204" charset="0"/>
              </a:rPr>
              <a:t>.</a:t>
            </a:r>
          </a:p>
          <a:p>
            <a:pPr>
              <a:buNone/>
            </a:pPr>
            <a:r>
              <a:rPr lang="en-US" b="1" dirty="0">
                <a:latin typeface="TT Hoves" panose="020B0604020202020204" charset="0"/>
              </a:rPr>
              <a:t>Process:</a:t>
            </a:r>
          </a:p>
          <a:p>
            <a:pPr>
              <a:buFont typeface="Arial" panose="020B0604020202020204" pitchFamily="34" charset="0"/>
              <a:buChar char="•"/>
            </a:pPr>
            <a:r>
              <a:rPr lang="en-US" dirty="0">
                <a:latin typeface="TT Hoves" panose="020B0604020202020204" charset="0"/>
              </a:rPr>
              <a:t>Finalized the </a:t>
            </a:r>
            <a:r>
              <a:rPr lang="en-US" b="1" dirty="0">
                <a:latin typeface="TT Hoves" panose="020B0604020202020204" charset="0"/>
              </a:rPr>
              <a:t>menu and activities</a:t>
            </a:r>
            <a:r>
              <a:rPr lang="en-US" dirty="0">
                <a:latin typeface="TT Hoves" panose="020B0604020202020204" charset="0"/>
              </a:rPr>
              <a:t> based on survey results.</a:t>
            </a:r>
          </a:p>
          <a:p>
            <a:pPr>
              <a:buFont typeface="Arial" panose="020B0604020202020204" pitchFamily="34" charset="0"/>
              <a:buChar char="•"/>
            </a:pPr>
            <a:r>
              <a:rPr lang="en-US" dirty="0">
                <a:latin typeface="TT Hoves" panose="020B0604020202020204" charset="0"/>
              </a:rPr>
              <a:t>Implemented </a:t>
            </a:r>
            <a:r>
              <a:rPr lang="en-US" b="1" dirty="0">
                <a:latin typeface="TT Hoves" panose="020B0604020202020204" charset="0"/>
              </a:rPr>
              <a:t>cost-cutting strategies</a:t>
            </a:r>
            <a:r>
              <a:rPr lang="en-US" dirty="0">
                <a:latin typeface="TT Hoves" panose="020B0604020202020204" charset="0"/>
              </a:rPr>
              <a:t> (DIY decorations, optimized purchases).</a:t>
            </a:r>
          </a:p>
          <a:p>
            <a:pPr>
              <a:buNone/>
            </a:pPr>
            <a:r>
              <a:rPr lang="en-US" b="1" dirty="0">
                <a:latin typeface="TT Hoves" panose="020B0604020202020204" charset="0"/>
              </a:rPr>
              <a:t>Analyze:</a:t>
            </a:r>
          </a:p>
          <a:p>
            <a:pPr>
              <a:buFont typeface="Arial" panose="020B0604020202020204" pitchFamily="34" charset="0"/>
              <a:buChar char="•"/>
            </a:pPr>
            <a:r>
              <a:rPr lang="en-US" dirty="0">
                <a:latin typeface="TT Hoves" panose="020B0604020202020204" charset="0"/>
              </a:rPr>
              <a:t>Compared </a:t>
            </a:r>
            <a:r>
              <a:rPr lang="en-US" b="1" dirty="0">
                <a:latin typeface="TT Hoves" panose="020B0604020202020204" charset="0"/>
              </a:rPr>
              <a:t>venue, catering, and entertainment costs</a:t>
            </a:r>
            <a:r>
              <a:rPr lang="en-US" dirty="0">
                <a:latin typeface="TT Hoves" panose="020B0604020202020204" charset="0"/>
              </a:rPr>
              <a:t> to stay within budget.</a:t>
            </a:r>
          </a:p>
          <a:p>
            <a:pPr>
              <a:buFont typeface="Arial" panose="020B0604020202020204" pitchFamily="34" charset="0"/>
              <a:buChar char="•"/>
            </a:pPr>
            <a:r>
              <a:rPr lang="en-US" dirty="0">
                <a:latin typeface="TT Hoves" panose="020B0604020202020204" charset="0"/>
              </a:rPr>
              <a:t>Identified </a:t>
            </a:r>
            <a:r>
              <a:rPr lang="en-US" b="1" dirty="0">
                <a:latin typeface="TT Hoves" panose="020B0604020202020204" charset="0"/>
              </a:rPr>
              <a:t>areas for optimization</a:t>
            </a:r>
            <a:r>
              <a:rPr lang="en-US" dirty="0">
                <a:latin typeface="TT Hoves" panose="020B0604020202020204" charset="0"/>
              </a:rPr>
              <a:t> to reduce unnecessary expenses.</a:t>
            </a:r>
          </a:p>
          <a:p>
            <a:pPr>
              <a:buNone/>
            </a:pPr>
            <a:r>
              <a:rPr lang="en-US" b="1" dirty="0">
                <a:latin typeface="TT Hoves" panose="020B0604020202020204" charset="0"/>
              </a:rPr>
              <a:t>Share:</a:t>
            </a:r>
          </a:p>
          <a:p>
            <a:pPr>
              <a:buFont typeface="Arial" panose="020B0604020202020204" pitchFamily="34" charset="0"/>
              <a:buChar char="•"/>
            </a:pPr>
            <a:r>
              <a:rPr lang="en-US" dirty="0">
                <a:latin typeface="TT Hoves" panose="020B0604020202020204" charset="0"/>
              </a:rPr>
              <a:t>Sent </a:t>
            </a:r>
            <a:r>
              <a:rPr lang="en-US" b="1" dirty="0">
                <a:latin typeface="TT Hoves" panose="020B0604020202020204" charset="0"/>
              </a:rPr>
              <a:t>invitations and activity schedules</a:t>
            </a:r>
            <a:r>
              <a:rPr lang="en-US" dirty="0">
                <a:latin typeface="TT Hoves" panose="020B0604020202020204" charset="0"/>
              </a:rPr>
              <a:t> to guests.</a:t>
            </a:r>
          </a:p>
          <a:p>
            <a:pPr>
              <a:buFont typeface="Arial" panose="020B0604020202020204" pitchFamily="34" charset="0"/>
              <a:buChar char="•"/>
            </a:pPr>
            <a:r>
              <a:rPr lang="en-US" dirty="0">
                <a:latin typeface="TT Hoves" panose="020B0604020202020204" charset="0"/>
              </a:rPr>
              <a:t>Followed up on </a:t>
            </a:r>
            <a:r>
              <a:rPr lang="en-US" b="1" dirty="0">
                <a:latin typeface="TT Hoves" panose="020B0604020202020204" charset="0"/>
              </a:rPr>
              <a:t>RSVPs</a:t>
            </a:r>
            <a:r>
              <a:rPr lang="en-US" dirty="0">
                <a:latin typeface="TT Hoves" panose="020B0604020202020204" charset="0"/>
              </a:rPr>
              <a:t> and adjusted seating arrangements.</a:t>
            </a:r>
          </a:p>
          <a:p>
            <a:pPr>
              <a:buNone/>
            </a:pPr>
            <a:r>
              <a:rPr lang="en-US" b="1" dirty="0">
                <a:latin typeface="TT Hoves" panose="020B0604020202020204" charset="0"/>
              </a:rPr>
              <a:t>Act:</a:t>
            </a:r>
          </a:p>
          <a:p>
            <a:pPr>
              <a:buFont typeface="Arial" panose="020B0604020202020204" pitchFamily="34" charset="0"/>
              <a:buChar char="•"/>
            </a:pPr>
            <a:r>
              <a:rPr lang="en-US" dirty="0">
                <a:latin typeface="TT Hoves" panose="020B0604020202020204" charset="0"/>
              </a:rPr>
              <a:t>Purchased necessary supplies and set up the venue.</a:t>
            </a:r>
          </a:p>
          <a:p>
            <a:pPr>
              <a:buFont typeface="Arial" panose="020B0604020202020204" pitchFamily="34" charset="0"/>
              <a:buChar char="•"/>
            </a:pPr>
            <a:r>
              <a:rPr lang="en-US" dirty="0">
                <a:latin typeface="TT Hoves" panose="020B0604020202020204" charset="0"/>
              </a:rPr>
              <a:t>Hosted the event, making </a:t>
            </a:r>
            <a:r>
              <a:rPr lang="en-US" b="1" dirty="0">
                <a:latin typeface="TT Hoves" panose="020B0604020202020204" charset="0"/>
              </a:rPr>
              <a:t>real-time adjustments</a:t>
            </a:r>
            <a:r>
              <a:rPr lang="en-US" dirty="0">
                <a:latin typeface="TT Hoves" panose="020B0604020202020204" charset="0"/>
              </a:rPr>
              <a:t> as needed.</a:t>
            </a:r>
          </a:p>
        </p:txBody>
      </p:sp>
    </p:spTree>
    <p:extLst>
      <p:ext uri="{BB962C8B-B14F-4D97-AF65-F5344CB8AC3E}">
        <p14:creationId xmlns:p14="http://schemas.microsoft.com/office/powerpoint/2010/main" val="217471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67509-9449-9B72-039D-5BE3709EF0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C841A7-1348-5A97-ABA1-B48E050FE3EF}"/>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47DD3CE4-AC84-96A4-84BA-FCFD57A711CC}"/>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B7D61A39-4DBC-AC90-7F45-983490A802FA}"/>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0D746021-F6B8-069B-BECD-747EC8E6FCC4}"/>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D3266A13-BFC5-685B-6318-3C6CD58075ED}"/>
              </a:ext>
            </a:extLst>
          </p:cNvPr>
          <p:cNvSpPr txBox="1"/>
          <p:nvPr/>
        </p:nvSpPr>
        <p:spPr>
          <a:xfrm>
            <a:off x="690586" y="2185387"/>
            <a:ext cx="6175325" cy="2308324"/>
          </a:xfrm>
          <a:prstGeom prst="rect">
            <a:avLst/>
          </a:prstGeom>
          <a:noFill/>
        </p:spPr>
        <p:txBody>
          <a:bodyPr wrap="square" rtlCol="0">
            <a:spAutoFit/>
          </a:bodyPr>
          <a:lstStyle/>
          <a:p>
            <a:pPr>
              <a:buNone/>
            </a:pPr>
            <a:r>
              <a:rPr lang="en-US" b="1" dirty="0">
                <a:latin typeface="TT Hoves" panose="020B0604020202020204" charset="0"/>
              </a:rPr>
              <a:t>Key Takeaways:</a:t>
            </a:r>
          </a:p>
          <a:p>
            <a:pPr>
              <a:buNone/>
            </a:pPr>
            <a:endParaRPr lang="en-US" dirty="0">
              <a:latin typeface="TT Hoves" panose="020B0604020202020204" charset="0"/>
            </a:endParaRPr>
          </a:p>
          <a:p>
            <a:pPr>
              <a:buFont typeface="Arial" panose="020B0604020202020204" pitchFamily="34" charset="0"/>
              <a:buChar char="•"/>
            </a:pPr>
            <a:r>
              <a:rPr lang="en-US" dirty="0">
                <a:latin typeface="TT Hoves" panose="020B0604020202020204" charset="0"/>
              </a:rPr>
              <a:t>Demonstrated how structured decision-making leads to better event planning.</a:t>
            </a:r>
          </a:p>
          <a:p>
            <a:pPr>
              <a:buFont typeface="Arial" panose="020B0604020202020204" pitchFamily="34" charset="0"/>
              <a:buChar char="•"/>
            </a:pPr>
            <a:r>
              <a:rPr lang="en-US" dirty="0">
                <a:latin typeface="TT Hoves" panose="020B0604020202020204" charset="0"/>
              </a:rPr>
              <a:t>Utilized data-driven insights (polls, budgeting, comparisons) to optimize costs and guest experience.</a:t>
            </a:r>
          </a:p>
          <a:p>
            <a:pPr>
              <a:buFont typeface="Arial" panose="020B0604020202020204" pitchFamily="34" charset="0"/>
              <a:buChar char="•"/>
            </a:pPr>
            <a:r>
              <a:rPr lang="en-US" dirty="0">
                <a:latin typeface="TT Hoves" panose="020B0604020202020204" charset="0"/>
              </a:rPr>
              <a:t>Reinforced the idea that data analytics is not limited to business or technology but is applicable in everyday life.</a:t>
            </a:r>
          </a:p>
        </p:txBody>
      </p:sp>
    </p:spTree>
    <p:extLst>
      <p:ext uri="{BB962C8B-B14F-4D97-AF65-F5344CB8AC3E}">
        <p14:creationId xmlns:p14="http://schemas.microsoft.com/office/powerpoint/2010/main" val="3086005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p:cNvSpPr/>
          <p:nvPr/>
        </p:nvSpPr>
        <p:spPr>
          <a:xfrm flipH="1" flipV="1">
            <a:off x="6902450" y="0"/>
            <a:ext cx="0" cy="1363772"/>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p:cNvSpPr/>
          <p:nvPr/>
        </p:nvSpPr>
        <p:spPr>
          <a:xfrm flipH="1" flipV="1">
            <a:off x="514088" y="22431"/>
            <a:ext cx="0" cy="10669569"/>
          </a:xfrm>
          <a:prstGeom prst="line">
            <a:avLst/>
          </a:prstGeom>
          <a:ln w="57150" cap="flat">
            <a:solidFill>
              <a:srgbClr val="333652"/>
            </a:solidFill>
            <a:prstDash val="solid"/>
            <a:headEnd type="none" w="sm" len="sm"/>
            <a:tailEnd type="none" w="sm" len="sm"/>
          </a:ln>
        </p:spPr>
      </p:sp>
      <p:sp>
        <p:nvSpPr>
          <p:cNvPr id="5" name="AutoShape 5"/>
          <p:cNvSpPr/>
          <p:nvPr/>
        </p:nvSpPr>
        <p:spPr>
          <a:xfrm>
            <a:off x="0" y="10223500"/>
            <a:ext cx="2463330" cy="9731"/>
          </a:xfrm>
          <a:prstGeom prst="line">
            <a:avLst/>
          </a:prstGeom>
          <a:ln w="57150" cap="flat">
            <a:solidFill>
              <a:srgbClr val="333652"/>
            </a:solidFill>
            <a:prstDash val="solid"/>
            <a:headEnd type="none" w="sm" len="sm"/>
            <a:tailEnd type="none" w="sm" len="sm"/>
          </a:ln>
        </p:spPr>
      </p:sp>
      <p:grpSp>
        <p:nvGrpSpPr>
          <p:cNvPr id="6" name="Group 6"/>
          <p:cNvGrpSpPr/>
          <p:nvPr/>
        </p:nvGrpSpPr>
        <p:grpSpPr>
          <a:xfrm>
            <a:off x="0" y="374091"/>
            <a:ext cx="7510327" cy="763818"/>
            <a:chOff x="0" y="0"/>
            <a:chExt cx="2691532" cy="273735"/>
          </a:xfrm>
        </p:grpSpPr>
        <p:sp>
          <p:nvSpPr>
            <p:cNvPr id="7" name="Freeform 7"/>
            <p:cNvSpPr/>
            <p:nvPr/>
          </p:nvSpPr>
          <p:spPr>
            <a:xfrm>
              <a:off x="0" y="0"/>
              <a:ext cx="2691532" cy="273735"/>
            </a:xfrm>
            <a:custGeom>
              <a:avLst/>
              <a:gdLst/>
              <a:ahLst/>
              <a:cxnLst/>
              <a:rect l="l" t="t" r="r" b="b"/>
              <a:pathLst>
                <a:path w="2691532" h="273735">
                  <a:moveTo>
                    <a:pt x="0" y="0"/>
                  </a:moveTo>
                  <a:lnTo>
                    <a:pt x="2691532" y="0"/>
                  </a:lnTo>
                  <a:lnTo>
                    <a:pt x="2691532" y="273735"/>
                  </a:lnTo>
                  <a:lnTo>
                    <a:pt x="0" y="273735"/>
                  </a:lnTo>
                  <a:close/>
                </a:path>
              </a:pathLst>
            </a:custGeom>
            <a:solidFill>
              <a:srgbClr val="0C1B33"/>
            </a:solidFill>
          </p:spPr>
        </p:sp>
        <p:sp>
          <p:nvSpPr>
            <p:cNvPr id="8" name="TextBox 8"/>
            <p:cNvSpPr txBox="1"/>
            <p:nvPr/>
          </p:nvSpPr>
          <p:spPr>
            <a:xfrm>
              <a:off x="0" y="9525"/>
              <a:ext cx="2691532" cy="264210"/>
            </a:xfrm>
            <a:prstGeom prst="rect">
              <a:avLst/>
            </a:prstGeom>
          </p:spPr>
          <p:txBody>
            <a:bodyPr lIns="50800" tIns="50800" rIns="50800" bIns="50800" rtlCol="0" anchor="ctr"/>
            <a:lstStyle/>
            <a:p>
              <a:pPr algn="ctr">
                <a:lnSpc>
                  <a:spcPts val="1920"/>
                </a:lnSpc>
              </a:pPr>
              <a:endParaRPr/>
            </a:p>
          </p:txBody>
        </p:sp>
      </p:grpSp>
      <p:sp>
        <p:nvSpPr>
          <p:cNvPr id="9" name="TextBox 9"/>
          <p:cNvSpPr txBox="1"/>
          <p:nvPr/>
        </p:nvSpPr>
        <p:spPr>
          <a:xfrm>
            <a:off x="-1522549" y="646463"/>
            <a:ext cx="7510327" cy="228600"/>
          </a:xfrm>
          <a:prstGeom prst="rect">
            <a:avLst/>
          </a:prstGeom>
        </p:spPr>
        <p:txBody>
          <a:bodyPr lIns="0" tIns="0" rIns="0" bIns="0" rtlCol="0" anchor="t">
            <a:spAutoFit/>
          </a:bodyPr>
          <a:lstStyle/>
          <a:p>
            <a:pPr algn="ctr">
              <a:lnSpc>
                <a:spcPts val="1920"/>
              </a:lnSpc>
              <a:spcBef>
                <a:spcPct val="0"/>
              </a:spcBef>
            </a:pPr>
            <a:r>
              <a:rPr lang="en-US" sz="1600" b="1" spc="128">
                <a:solidFill>
                  <a:srgbClr val="E0E0E0"/>
                </a:solidFill>
                <a:latin typeface="TT Hoves Bold"/>
                <a:ea typeface="TT Hoves Bold"/>
                <a:cs typeface="TT Hoves Bold"/>
                <a:sym typeface="TT Hoves Bold"/>
              </a:rPr>
              <a:t>INSTAGRAM USER ANALYTICS</a:t>
            </a:r>
          </a:p>
        </p:txBody>
      </p:sp>
      <p:sp>
        <p:nvSpPr>
          <p:cNvPr id="10" name="TextBox 9">
            <a:extLst>
              <a:ext uri="{FF2B5EF4-FFF2-40B4-BE49-F238E27FC236}">
                <a16:creationId xmlns:a16="http://schemas.microsoft.com/office/drawing/2014/main" id="{35B0FBD6-AC99-6E69-6E82-B5C250AA6D08}"/>
              </a:ext>
            </a:extLst>
          </p:cNvPr>
          <p:cNvSpPr txBox="1"/>
          <p:nvPr/>
        </p:nvSpPr>
        <p:spPr>
          <a:xfrm>
            <a:off x="641349" y="1250972"/>
            <a:ext cx="2895600" cy="369332"/>
          </a:xfrm>
          <a:prstGeom prst="rect">
            <a:avLst/>
          </a:prstGeom>
          <a:noFill/>
        </p:spPr>
        <p:txBody>
          <a:bodyPr wrap="square" rtlCol="0">
            <a:spAutoFit/>
          </a:bodyPr>
          <a:lstStyle/>
          <a:p>
            <a:r>
              <a:rPr lang="en-US" dirty="0"/>
              <a:t>SQL-based Data Analysis</a:t>
            </a:r>
          </a:p>
        </p:txBody>
      </p:sp>
      <p:sp>
        <p:nvSpPr>
          <p:cNvPr id="11" name="TextBox 10">
            <a:extLst>
              <a:ext uri="{FF2B5EF4-FFF2-40B4-BE49-F238E27FC236}">
                <a16:creationId xmlns:a16="http://schemas.microsoft.com/office/drawing/2014/main" id="{F0DEE61E-A42E-27C0-6200-73392889A09C}"/>
              </a:ext>
            </a:extLst>
          </p:cNvPr>
          <p:cNvSpPr txBox="1"/>
          <p:nvPr/>
        </p:nvSpPr>
        <p:spPr>
          <a:xfrm>
            <a:off x="641349" y="1917700"/>
            <a:ext cx="6095999" cy="5632311"/>
          </a:xfrm>
          <a:prstGeom prst="rect">
            <a:avLst/>
          </a:prstGeom>
          <a:noFill/>
        </p:spPr>
        <p:txBody>
          <a:bodyPr wrap="square" rtlCol="0">
            <a:spAutoFit/>
          </a:bodyPr>
          <a:lstStyle/>
          <a:p>
            <a:r>
              <a:rPr lang="en-US" dirty="0">
                <a:latin typeface="TT Hoves" panose="020B0604020202020204" charset="0"/>
              </a:rPr>
              <a:t>Social media platforms rely heavily on </a:t>
            </a:r>
            <a:r>
              <a:rPr lang="en-US" b="1" dirty="0">
                <a:latin typeface="TT Hoves" panose="020B0604020202020204" charset="0"/>
              </a:rPr>
              <a:t>user engagement metrics</a:t>
            </a:r>
            <a:r>
              <a:rPr lang="en-US" dirty="0">
                <a:latin typeface="TT Hoves" panose="020B0604020202020204" charset="0"/>
              </a:rPr>
              <a:t> to enhance their features and advertising strategies. This project analyzed </a:t>
            </a:r>
            <a:r>
              <a:rPr lang="en-US" b="1" dirty="0">
                <a:latin typeface="TT Hoves" panose="020B0604020202020204" charset="0"/>
              </a:rPr>
              <a:t>Instagram user behavior</a:t>
            </a:r>
            <a:r>
              <a:rPr lang="en-US" dirty="0">
                <a:latin typeface="TT Hoves" panose="020B0604020202020204" charset="0"/>
              </a:rPr>
              <a:t> to determine </a:t>
            </a:r>
            <a:r>
              <a:rPr lang="en-US" b="1" dirty="0">
                <a:latin typeface="TT Hoves" panose="020B0604020202020204" charset="0"/>
              </a:rPr>
              <a:t>engagement trends, most active users, content popularity, and suspicious accounts</a:t>
            </a:r>
            <a:r>
              <a:rPr lang="en-US" dirty="0">
                <a:latin typeface="TT Hoves" panose="020B0604020202020204" charset="0"/>
              </a:rPr>
              <a:t>.</a:t>
            </a:r>
          </a:p>
          <a:p>
            <a:endParaRPr lang="en-US" dirty="0">
              <a:latin typeface="TT Hoves" panose="020B0604020202020204" charset="0"/>
            </a:endParaRPr>
          </a:p>
          <a:p>
            <a:pPr>
              <a:buNone/>
            </a:pPr>
            <a:r>
              <a:rPr lang="en-US" dirty="0">
                <a:latin typeface="TT Hoves" panose="020B0604020202020204" charset="0"/>
              </a:rPr>
              <a:t>Social media platforms rely heavily on </a:t>
            </a:r>
            <a:r>
              <a:rPr lang="en-US" b="1" dirty="0">
                <a:latin typeface="TT Hoves" panose="020B0604020202020204" charset="0"/>
              </a:rPr>
              <a:t>user engagement metrics</a:t>
            </a:r>
            <a:r>
              <a:rPr lang="en-US" dirty="0">
                <a:latin typeface="TT Hoves" panose="020B0604020202020204" charset="0"/>
              </a:rPr>
              <a:t> to enhance their features and advertising strategies. This project analyzed </a:t>
            </a:r>
            <a:r>
              <a:rPr lang="en-US" b="1" dirty="0">
                <a:latin typeface="TT Hoves" panose="020B0604020202020204" charset="0"/>
              </a:rPr>
              <a:t>Instagram user behavior</a:t>
            </a:r>
            <a:r>
              <a:rPr lang="en-US" dirty="0">
                <a:latin typeface="TT Hoves" panose="020B0604020202020204" charset="0"/>
              </a:rPr>
              <a:t> to determine </a:t>
            </a:r>
            <a:r>
              <a:rPr lang="en-US" b="1" dirty="0">
                <a:latin typeface="TT Hoves" panose="020B0604020202020204" charset="0"/>
              </a:rPr>
              <a:t>engagement trends, most active users, content popularity, and suspicious accounts</a:t>
            </a:r>
            <a:r>
              <a:rPr lang="en-US" dirty="0">
                <a:latin typeface="TT Hoves" panose="020B0604020202020204" charset="0"/>
              </a:rPr>
              <a:t>.</a:t>
            </a:r>
          </a:p>
          <a:p>
            <a:pPr>
              <a:buNone/>
            </a:pPr>
            <a:endParaRPr lang="en-US" dirty="0">
              <a:latin typeface="TT Hoves" panose="020B0604020202020204" charset="0"/>
            </a:endParaRPr>
          </a:p>
          <a:p>
            <a:pPr>
              <a:buNone/>
            </a:pPr>
            <a:endParaRPr lang="en-US" dirty="0">
              <a:latin typeface="TT Hoves" panose="020B0604020202020204" charset="0"/>
            </a:endParaRPr>
          </a:p>
          <a:p>
            <a:pPr>
              <a:buNone/>
            </a:pPr>
            <a:r>
              <a:rPr lang="en-US" b="1" dirty="0">
                <a:latin typeface="TT Hoves" panose="020B0604020202020204" charset="0"/>
              </a:rPr>
              <a:t>Objective:</a:t>
            </a:r>
          </a:p>
          <a:p>
            <a:pPr>
              <a:buFont typeface="Arial" panose="020B0604020202020204" pitchFamily="34" charset="0"/>
              <a:buChar char="•"/>
            </a:pPr>
            <a:r>
              <a:rPr lang="en-US" dirty="0">
                <a:latin typeface="TT Hoves" panose="020B0604020202020204" charset="0"/>
              </a:rPr>
              <a:t>Analyze </a:t>
            </a:r>
            <a:r>
              <a:rPr lang="en-US" b="1" dirty="0">
                <a:latin typeface="TT Hoves" panose="020B0604020202020204" charset="0"/>
              </a:rPr>
              <a:t>daily, weekly, and monthly activity trends</a:t>
            </a:r>
            <a:r>
              <a:rPr lang="en-US" dirty="0">
                <a:latin typeface="TT Hoves" panose="020B0604020202020204" charset="0"/>
              </a:rPr>
              <a:t> of Instagram users.</a:t>
            </a:r>
          </a:p>
          <a:p>
            <a:pPr>
              <a:buFont typeface="Arial" panose="020B0604020202020204" pitchFamily="34" charset="0"/>
              <a:buChar char="•"/>
            </a:pPr>
            <a:r>
              <a:rPr lang="en-US" dirty="0">
                <a:latin typeface="TT Hoves" panose="020B0604020202020204" charset="0"/>
              </a:rPr>
              <a:t>Identify </a:t>
            </a:r>
            <a:r>
              <a:rPr lang="en-US" b="1" dirty="0">
                <a:latin typeface="TT Hoves" panose="020B0604020202020204" charset="0"/>
              </a:rPr>
              <a:t>top-performing posts and hashtags</a:t>
            </a:r>
            <a:r>
              <a:rPr lang="en-US" dirty="0">
                <a:latin typeface="TT Hoves" panose="020B0604020202020204" charset="0"/>
              </a:rPr>
              <a:t> based on user interactions.</a:t>
            </a:r>
          </a:p>
          <a:p>
            <a:pPr>
              <a:buFont typeface="Arial" panose="020B0604020202020204" pitchFamily="34" charset="0"/>
              <a:buChar char="•"/>
            </a:pPr>
            <a:r>
              <a:rPr lang="en-US" dirty="0">
                <a:latin typeface="TT Hoves" panose="020B0604020202020204" charset="0"/>
              </a:rPr>
              <a:t>Detect and flag </a:t>
            </a:r>
            <a:r>
              <a:rPr lang="en-US" b="1" dirty="0">
                <a:latin typeface="TT Hoves" panose="020B0604020202020204" charset="0"/>
              </a:rPr>
              <a:t>suspicious accounts or bot activity</a:t>
            </a:r>
            <a:r>
              <a:rPr lang="en-US" dirty="0">
                <a:latin typeface="TT Hoves" panose="020B0604020202020204" charset="0"/>
              </a:rPr>
              <a:t>.</a:t>
            </a:r>
          </a:p>
          <a:p>
            <a:endParaRPr lang="en-US" dirty="0">
              <a:latin typeface="TT Hoves"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018A-BFA8-4F2B-4B13-777327C6D1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04D064-2D92-79F4-8F70-111EAD48FF50}"/>
              </a:ext>
            </a:extLst>
          </p:cNvPr>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82768" t="-1069" r="-82768" b="-1069"/>
            </a:stretch>
          </a:blipFill>
        </p:spPr>
      </p:sp>
      <p:sp>
        <p:nvSpPr>
          <p:cNvPr id="3" name="AutoShape 3">
            <a:extLst>
              <a:ext uri="{FF2B5EF4-FFF2-40B4-BE49-F238E27FC236}">
                <a16:creationId xmlns:a16="http://schemas.microsoft.com/office/drawing/2014/main" id="{BD70D746-FAF9-C5E3-1F51-1D7DD8D08084}"/>
              </a:ext>
            </a:extLst>
          </p:cNvPr>
          <p:cNvSpPr/>
          <p:nvPr/>
        </p:nvSpPr>
        <p:spPr>
          <a:xfrm flipH="1" flipV="1">
            <a:off x="6865913" y="-1"/>
            <a:ext cx="0" cy="1334023"/>
          </a:xfrm>
          <a:prstGeom prst="line">
            <a:avLst/>
          </a:prstGeom>
          <a:ln w="123825" cap="flat">
            <a:solidFill>
              <a:srgbClr val="333652"/>
            </a:solidFill>
            <a:prstDash val="solid"/>
            <a:headEnd type="none" w="sm" len="sm"/>
            <a:tailEnd type="none" w="sm" len="sm"/>
          </a:ln>
        </p:spPr>
        <p:txBody>
          <a:bodyPr/>
          <a:lstStyle/>
          <a:p>
            <a:endParaRPr lang="en-US" dirty="0"/>
          </a:p>
        </p:txBody>
      </p:sp>
      <p:sp>
        <p:nvSpPr>
          <p:cNvPr id="4" name="AutoShape 4">
            <a:extLst>
              <a:ext uri="{FF2B5EF4-FFF2-40B4-BE49-F238E27FC236}">
                <a16:creationId xmlns:a16="http://schemas.microsoft.com/office/drawing/2014/main" id="{5D772044-0C19-6032-A232-970CD36655DE}"/>
              </a:ext>
            </a:extLst>
          </p:cNvPr>
          <p:cNvSpPr/>
          <p:nvPr/>
        </p:nvSpPr>
        <p:spPr>
          <a:xfrm flipH="1" flipV="1">
            <a:off x="514088" y="9728"/>
            <a:ext cx="0" cy="10672539"/>
          </a:xfrm>
          <a:prstGeom prst="line">
            <a:avLst/>
          </a:prstGeom>
          <a:ln w="57150" cap="flat">
            <a:solidFill>
              <a:srgbClr val="333652"/>
            </a:solidFill>
            <a:prstDash val="solid"/>
            <a:headEnd type="none" w="sm" len="sm"/>
            <a:tailEnd type="none" w="sm" len="sm"/>
          </a:ln>
        </p:spPr>
      </p:sp>
      <p:sp>
        <p:nvSpPr>
          <p:cNvPr id="5" name="AutoShape 5">
            <a:extLst>
              <a:ext uri="{FF2B5EF4-FFF2-40B4-BE49-F238E27FC236}">
                <a16:creationId xmlns:a16="http://schemas.microsoft.com/office/drawing/2014/main" id="{045C257C-DC6C-C0FC-5F2F-CECC110D53DC}"/>
              </a:ext>
            </a:extLst>
          </p:cNvPr>
          <p:cNvSpPr/>
          <p:nvPr/>
        </p:nvSpPr>
        <p:spPr>
          <a:xfrm>
            <a:off x="-1" y="10223500"/>
            <a:ext cx="2463331" cy="9731"/>
          </a:xfrm>
          <a:prstGeom prst="line">
            <a:avLst/>
          </a:prstGeom>
          <a:ln w="57150" cap="flat">
            <a:solidFill>
              <a:srgbClr val="333652"/>
            </a:solidFill>
            <a:prstDash val="solid"/>
            <a:headEnd type="none" w="sm" len="sm"/>
            <a:tailEnd type="none" w="sm" len="sm"/>
          </a:ln>
        </p:spPr>
      </p:sp>
      <p:sp>
        <p:nvSpPr>
          <p:cNvPr id="6" name="TextBox 5">
            <a:extLst>
              <a:ext uri="{FF2B5EF4-FFF2-40B4-BE49-F238E27FC236}">
                <a16:creationId xmlns:a16="http://schemas.microsoft.com/office/drawing/2014/main" id="{E8983EF7-E8A8-0451-5C2D-FD6B4EDAD638}"/>
              </a:ext>
            </a:extLst>
          </p:cNvPr>
          <p:cNvSpPr txBox="1"/>
          <p:nvPr/>
        </p:nvSpPr>
        <p:spPr>
          <a:xfrm>
            <a:off x="668363" y="1536700"/>
            <a:ext cx="6175325" cy="5632311"/>
          </a:xfrm>
          <a:prstGeom prst="rect">
            <a:avLst/>
          </a:prstGeom>
          <a:noFill/>
        </p:spPr>
        <p:txBody>
          <a:bodyPr wrap="square" rtlCol="0">
            <a:spAutoFit/>
          </a:bodyPr>
          <a:lstStyle/>
          <a:p>
            <a:pPr>
              <a:buNone/>
            </a:pPr>
            <a:r>
              <a:rPr lang="en-US" b="1" dirty="0">
                <a:latin typeface="TT Hoves" panose="020B0604020202020204" charset="0"/>
              </a:rPr>
              <a:t>Approach:</a:t>
            </a:r>
          </a:p>
          <a:p>
            <a:pPr>
              <a:buNone/>
            </a:pPr>
            <a:endParaRPr lang="en-US" b="1" dirty="0">
              <a:latin typeface="TT Hoves" panose="020B0604020202020204" charset="0"/>
            </a:endParaRPr>
          </a:p>
          <a:p>
            <a:pPr>
              <a:buFont typeface="+mj-lt"/>
              <a:buAutoNum type="arabicPeriod"/>
            </a:pPr>
            <a:r>
              <a:rPr lang="en-US" b="1" dirty="0">
                <a:latin typeface="TT Hoves" panose="020B0604020202020204" charset="0"/>
              </a:rPr>
              <a:t>Data Exploration:</a:t>
            </a:r>
          </a:p>
          <a:p>
            <a:pPr>
              <a:buFont typeface="+mj-lt"/>
              <a:buAutoNum type="arabicPeriod"/>
            </a:pPr>
            <a:endParaRPr lang="en-US" dirty="0">
              <a:latin typeface="TT Hoves" panose="020B0604020202020204" charset="0"/>
            </a:endParaRPr>
          </a:p>
          <a:p>
            <a:pPr marL="742950" lvl="1" indent="-285750">
              <a:buFont typeface="+mj-lt"/>
              <a:buAutoNum type="arabicPeriod"/>
            </a:pPr>
            <a:r>
              <a:rPr lang="en-US" dirty="0">
                <a:latin typeface="TT Hoves" panose="020B0604020202020204" charset="0"/>
              </a:rPr>
              <a:t>Extracted data from Instagram’s database, focusing on tables such as </a:t>
            </a:r>
            <a:r>
              <a:rPr lang="en-US" b="1" dirty="0">
                <a:latin typeface="TT Hoves" panose="020B0604020202020204" charset="0"/>
              </a:rPr>
              <a:t>users, photos, comments, likes, follows, and tags</a:t>
            </a:r>
            <a:r>
              <a:rPr lang="en-US" dirty="0">
                <a:latin typeface="TT Hoves" panose="020B0604020202020204" charset="0"/>
              </a:rPr>
              <a:t>.</a:t>
            </a:r>
          </a:p>
          <a:p>
            <a:pPr marL="742950" lvl="1" indent="-285750">
              <a:buFont typeface="+mj-lt"/>
              <a:buAutoNum type="arabicPeriod"/>
            </a:pPr>
            <a:r>
              <a:rPr lang="en-US" dirty="0">
                <a:latin typeface="TT Hoves" panose="020B0604020202020204" charset="0"/>
              </a:rPr>
              <a:t>Identified </a:t>
            </a:r>
            <a:r>
              <a:rPr lang="en-US" b="1" dirty="0">
                <a:latin typeface="TT Hoves" panose="020B0604020202020204" charset="0"/>
              </a:rPr>
              <a:t>primary keys, foreign keys, and composite keys</a:t>
            </a:r>
            <a:r>
              <a:rPr lang="en-US" dirty="0">
                <a:latin typeface="TT Hoves" panose="020B0604020202020204" charset="0"/>
              </a:rPr>
              <a:t> to ensure efficient querying.</a:t>
            </a:r>
          </a:p>
          <a:p>
            <a:pPr lvl="1"/>
            <a:endParaRPr lang="en-US" dirty="0">
              <a:latin typeface="TT Hoves" panose="020B0604020202020204" charset="0"/>
            </a:endParaRPr>
          </a:p>
          <a:p>
            <a:pPr>
              <a:buFont typeface="+mj-lt"/>
              <a:buAutoNum type="arabicPeriod"/>
            </a:pPr>
            <a:r>
              <a:rPr lang="en-US" b="1" dirty="0">
                <a:latin typeface="TT Hoves" panose="020B0604020202020204" charset="0"/>
              </a:rPr>
              <a:t>SQL Query Execution:</a:t>
            </a:r>
          </a:p>
          <a:p>
            <a:pPr>
              <a:buFont typeface="+mj-lt"/>
              <a:buAutoNum type="arabicPeriod"/>
            </a:pPr>
            <a:endParaRPr lang="en-US" dirty="0">
              <a:latin typeface="TT Hoves" panose="020B0604020202020204" charset="0"/>
            </a:endParaRPr>
          </a:p>
          <a:p>
            <a:pPr marL="742950" lvl="1" indent="-285750">
              <a:buFont typeface="+mj-lt"/>
              <a:buAutoNum type="arabicPeriod"/>
            </a:pPr>
            <a:r>
              <a:rPr lang="en-US" b="1" dirty="0">
                <a:latin typeface="TT Hoves" panose="020B0604020202020204" charset="0"/>
              </a:rPr>
              <a:t>Aggregated user activity</a:t>
            </a:r>
            <a:r>
              <a:rPr lang="en-US" dirty="0">
                <a:latin typeface="TT Hoves" panose="020B0604020202020204" charset="0"/>
              </a:rPr>
              <a:t> to classify users into </a:t>
            </a:r>
            <a:r>
              <a:rPr lang="en-US" b="1" dirty="0">
                <a:latin typeface="TT Hoves" panose="020B0604020202020204" charset="0"/>
              </a:rPr>
              <a:t>active and inactive</a:t>
            </a:r>
            <a:r>
              <a:rPr lang="en-US" dirty="0">
                <a:latin typeface="TT Hoves" panose="020B0604020202020204" charset="0"/>
              </a:rPr>
              <a:t> categories.</a:t>
            </a:r>
          </a:p>
          <a:p>
            <a:pPr marL="742950" lvl="1" indent="-285750">
              <a:buFont typeface="+mj-lt"/>
              <a:buAutoNum type="arabicPeriod"/>
            </a:pPr>
            <a:r>
              <a:rPr lang="en-US" dirty="0">
                <a:latin typeface="TT Hoves" panose="020B0604020202020204" charset="0"/>
              </a:rPr>
              <a:t>Used </a:t>
            </a:r>
            <a:r>
              <a:rPr lang="en-US" b="1" dirty="0">
                <a:latin typeface="TT Hoves" panose="020B0604020202020204" charset="0"/>
              </a:rPr>
              <a:t>JOIN operations</a:t>
            </a:r>
            <a:r>
              <a:rPr lang="en-US" dirty="0">
                <a:latin typeface="TT Hoves" panose="020B0604020202020204" charset="0"/>
              </a:rPr>
              <a:t> to match posts with their engagement metrics.</a:t>
            </a:r>
          </a:p>
          <a:p>
            <a:pPr marL="742950" lvl="1" indent="-285750">
              <a:buFont typeface="+mj-lt"/>
              <a:buAutoNum type="arabicPeriod"/>
            </a:pPr>
            <a:r>
              <a:rPr lang="en-US" dirty="0">
                <a:latin typeface="TT Hoves" panose="020B0604020202020204" charset="0"/>
              </a:rPr>
              <a:t>Applied </a:t>
            </a:r>
            <a:r>
              <a:rPr lang="en-US" b="1" dirty="0">
                <a:latin typeface="TT Hoves" panose="020B0604020202020204" charset="0"/>
              </a:rPr>
              <a:t>COUNT and GROUP BY</a:t>
            </a:r>
            <a:r>
              <a:rPr lang="en-US" dirty="0">
                <a:latin typeface="TT Hoves" panose="020B0604020202020204" charset="0"/>
              </a:rPr>
              <a:t> queries to track the </a:t>
            </a:r>
            <a:r>
              <a:rPr lang="en-US" b="1" dirty="0">
                <a:latin typeface="TT Hoves" panose="020B0604020202020204" charset="0"/>
              </a:rPr>
              <a:t>most frequently used hashtags</a:t>
            </a:r>
            <a:r>
              <a:rPr lang="en-US" dirty="0">
                <a:latin typeface="TT Hoves" panose="020B0604020202020204" charset="0"/>
              </a:rPr>
              <a:t>.</a:t>
            </a:r>
          </a:p>
          <a:p>
            <a:pPr marL="742950" lvl="1" indent="-285750">
              <a:buFont typeface="+mj-lt"/>
              <a:buAutoNum type="arabicPeriod"/>
            </a:pPr>
            <a:r>
              <a:rPr lang="en-US" dirty="0">
                <a:latin typeface="TT Hoves" panose="020B0604020202020204" charset="0"/>
              </a:rPr>
              <a:t>Created filters to detect </a:t>
            </a:r>
            <a:r>
              <a:rPr lang="en-US" b="1" dirty="0">
                <a:latin typeface="TT Hoves" panose="020B0604020202020204" charset="0"/>
              </a:rPr>
              <a:t>bots that like every post on the platform</a:t>
            </a:r>
            <a:r>
              <a:rPr lang="en-US" dirty="0">
                <a:latin typeface="TT Hoves" panose="020B0604020202020204" charset="0"/>
              </a:rPr>
              <a:t>.</a:t>
            </a:r>
          </a:p>
        </p:txBody>
      </p:sp>
    </p:spTree>
    <p:extLst>
      <p:ext uri="{BB962C8B-B14F-4D97-AF65-F5344CB8AC3E}">
        <p14:creationId xmlns:p14="http://schemas.microsoft.com/office/powerpoint/2010/main" val="2774849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TotalTime>
  <Words>2812</Words>
  <Application>Microsoft Office PowerPoint</Application>
  <PresentationFormat>Custom</PresentationFormat>
  <Paragraphs>577</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Montserrat Ultra-Bold</vt:lpstr>
      <vt:lpstr>TT Hoves Bold</vt:lpstr>
      <vt:lpstr>Be Vietnam Medium</vt:lpstr>
      <vt:lpstr>Arial</vt:lpstr>
      <vt:lpstr>TT Hoves</vt:lpstr>
      <vt:lpstr>Georgia</vt:lpstr>
      <vt:lpstr>Calibri</vt:lpstr>
      <vt:lpstr>Archivo Narrow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PORTFOLIO</dc:title>
  <dc:creator>Yashi Gupta</dc:creator>
  <cp:lastModifiedBy>Yashi Gupta</cp:lastModifiedBy>
  <cp:revision>2</cp:revision>
  <dcterms:created xsi:type="dcterms:W3CDTF">2006-08-16T00:00:00Z</dcterms:created>
  <dcterms:modified xsi:type="dcterms:W3CDTF">2025-03-13T11:17:19Z</dcterms:modified>
  <dc:identifier>DAGhgq9YTIA</dc:identifier>
</cp:coreProperties>
</file>